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8" r:id="rId5"/>
    <p:sldId id="338" r:id="rId6"/>
    <p:sldId id="347" r:id="rId7"/>
    <p:sldId id="348" r:id="rId8"/>
    <p:sldId id="349" r:id="rId9"/>
    <p:sldId id="291" r:id="rId10"/>
    <p:sldId id="340" r:id="rId11"/>
    <p:sldId id="355" r:id="rId12"/>
    <p:sldId id="341" r:id="rId13"/>
    <p:sldId id="352" r:id="rId14"/>
    <p:sldId id="353" r:id="rId15"/>
    <p:sldId id="344" r:id="rId16"/>
    <p:sldId id="293" r:id="rId17"/>
    <p:sldId id="356" r:id="rId18"/>
    <p:sldId id="343" r:id="rId19"/>
    <p:sldId id="350" r:id="rId20"/>
    <p:sldId id="354" r:id="rId21"/>
    <p:sldId id="345" r:id="rId22"/>
    <p:sldId id="346" r:id="rId23"/>
    <p:sldId id="351" r:id="rId24"/>
    <p:sldId id="342" r:id="rId25"/>
    <p:sldId id="28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0"/>
    <a:srgbClr val="FF6969"/>
    <a:srgbClr val="151515"/>
    <a:srgbClr val="80F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E6464-DF7B-43BA-B7A5-559E2DA1CA8B}" v="1568" dt="2024-10-03T06:47:53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9" autoAdjust="0"/>
    <p:restoredTop sz="85087" autoAdjust="0"/>
  </p:normalViewPr>
  <p:slideViewPr>
    <p:cSldViewPr snapToGrid="0" snapToObjects="1">
      <p:cViewPr>
        <p:scale>
          <a:sx n="66" d="100"/>
          <a:sy n="66" d="100"/>
        </p:scale>
        <p:origin x="944" y="-496"/>
      </p:cViewPr>
      <p:guideLst/>
    </p:cSldViewPr>
  </p:slideViewPr>
  <p:outlineViewPr>
    <p:cViewPr>
      <p:scale>
        <a:sx n="33" d="100"/>
        <a:sy n="33" d="100"/>
      </p:scale>
      <p:origin x="0" y="-312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2" d="100"/>
          <a:sy n="102" d="100"/>
        </p:scale>
        <p:origin x="1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77051E-B811-D949-830F-55D35BA79C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EC375-152E-3F4A-8C1A-308E3DFABC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30E4C-56B7-2443-B370-610F8D1BCD9C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90D4-C48B-C647-BA8A-B43CFA99A4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0E78B-91EF-F148-8F7B-2AEC532510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D0152-5968-C24B-9EC0-2DFF74304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8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2FD1-B169-9B41-A890-0ECD81C3476C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943EA-69D9-7E49-97CD-A49926F617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2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5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The competitive role played by the modulation of ionospheric effective reflection height and the inherent process of absorption due to change in electron density level is responsible for such variation. - </a:t>
            </a:r>
            <a:r>
              <a:rPr lang="en-US" sz="1200" err="1"/>
              <a:t>Palit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931628" cy="184708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EBA0026-8676-FC4D-B8E3-23D67CC31E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56D6AE6-8806-5841-BD04-7C1509FA80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6" y="1774217"/>
            <a:ext cx="6948756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F79387AB-96AB-3C45-A320-91F134DB3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76484" y="0"/>
            <a:ext cx="2020330" cy="9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5" y="389510"/>
            <a:ext cx="7715250" cy="1331865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 </a:t>
            </a:r>
            <a:br>
              <a:rPr lang="en-US" dirty="0"/>
            </a:br>
            <a:r>
              <a:rPr lang="en-US" dirty="0"/>
              <a:t>that runs to two lines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578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050741"/>
            <a:ext cx="7715250" cy="3892859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5AAAF-3BA6-4445-BF32-091644479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ABEBFC15-B7A4-FB4F-B562-C691AE531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8D5845-E94B-FC44-882C-248EE3B0A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49032-92C1-4D10-C0FF-7A6DA2E917AF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6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289198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76838"/>
            <a:ext cx="3600164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279146"/>
            <a:ext cx="3600168" cy="754602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66786"/>
            <a:ext cx="3600168" cy="327925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86758"/>
            <a:ext cx="0" cy="42568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99253-B000-1442-A7D2-EB536C15C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FB445FB3-9F03-6E45-A046-D32E1D8AA7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A149722-E418-5049-AB8B-86D90151F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CDE6F-E5DA-139D-B262-532820A19DFD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2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686758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1686756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2674396"/>
            <a:ext cx="2230029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168675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2674396"/>
            <a:ext cx="2375055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44143A-0CC6-6041-BD38-4C994DA8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2A845926-60C8-4F49-ABF0-3DC9E8370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07D8975-2D7E-8541-B9BA-B4ACB2453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68394-8CDC-5569-489E-6AF53B0A8C92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74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674398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643188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0285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0285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29580" y="1686756"/>
            <a:ext cx="1611570" cy="754602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729581" y="2674396"/>
            <a:ext cx="161157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0557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56311" y="167670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656311" y="2664346"/>
            <a:ext cx="1769150" cy="326920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F11BA-BD6E-E14D-A115-587308DBF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B052AD83-662D-804A-9C50-78BD2D9F7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9F774AF-F9D8-314F-ADA4-4C6BF8567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7261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8"/>
            <a:ext cx="7716440" cy="329184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7716440" cy="754602"/>
          </a:xfrm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9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row text</a:t>
            </a:r>
          </a:p>
          <a:p>
            <a:pPr lvl="0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38019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11376"/>
            <a:ext cx="7716440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44628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80501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93705"/>
            <a:ext cx="7716440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26956"/>
            <a:ext cx="771644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76717-4761-EC4B-BDB1-C130638E5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34AAC5E4-D04D-AA43-9A77-008D2409B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95C6E8E-B090-754E-BB4D-53EC4364A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0878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2120010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309830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4377" y="3221424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4378" y="3654675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4520213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4379" y="4683657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4379" y="5116908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62772" y="1688512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62773" y="2121764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62773" y="3223178"/>
            <a:ext cx="356687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62774" y="3656430"/>
            <a:ext cx="3566879" cy="75895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62775" y="4685411"/>
            <a:ext cx="356687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62776" y="5118662"/>
            <a:ext cx="356687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4845D-2BF0-2740-9880-8D2B0EBB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5AA78D2-879D-BC4F-9774-9CE61C81A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5EBCFD2-248B-A44E-AEE6-8987ECBEC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35829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1686759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7" y="2120011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711994" y="2660476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15571" y="280360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15573" y="3236853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713184" y="3691764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15574" y="3870141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15576" y="4303394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 userDrawn="1"/>
        </p:nvCxnSpPr>
        <p:spPr>
          <a:xfrm>
            <a:off x="714380" y="4785197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5573" y="4988550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15574" y="5421802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 userDrawn="1"/>
        </p:nvCxnSpPr>
        <p:spPr>
          <a:xfrm>
            <a:off x="4572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850622" y="1688232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50623" y="2121485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51817" y="2805075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51819" y="3238327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51820" y="3871616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4851822" y="4304868"/>
            <a:ext cx="3579002" cy="420624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851819" y="4990024"/>
            <a:ext cx="3579002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851820" y="5423276"/>
            <a:ext cx="3579002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80C56-313A-5C4D-A02B-5C10621A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5" name="Picture 34" descr="The University of Iowa">
            <a:extLst>
              <a:ext uri="{FF2B5EF4-FFF2-40B4-BE49-F238E27FC236}">
                <a16:creationId xmlns:a16="http://schemas.microsoft.com/office/drawing/2014/main" id="{2DA8F900-4BB3-134B-A7DE-0A6F636953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B5B719EA-A20E-994C-8EEE-69E62E507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68536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1756430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2237816"/>
            <a:ext cx="360016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 userDrawn="1"/>
        </p:nvCxnSpPr>
        <p:spPr>
          <a:xfrm>
            <a:off x="711994" y="3790765"/>
            <a:ext cx="77176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8539" y="4109427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8540" y="4590814"/>
            <a:ext cx="3600164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679385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25293" y="1746378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825294" y="2227764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829457" y="4099375"/>
            <a:ext cx="3600168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829458" y="4580761"/>
            <a:ext cx="3600168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06F0-071A-A842-B316-9BEBD143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7" name="Picture 16" descr="The University of Iowa">
            <a:extLst>
              <a:ext uri="{FF2B5EF4-FFF2-40B4-BE49-F238E27FC236}">
                <a16:creationId xmlns:a16="http://schemas.microsoft.com/office/drawing/2014/main" id="{70498093-055A-1249-80EE-EB69C10A9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EADFDD-6D39-8041-B44B-CC11D0FD5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4841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2400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4310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sp>
        <p:nvSpPr>
          <p:cNvPr id="52" name="Picture Placeholder 50">
            <a:extLst>
              <a:ext uri="{FF2B5EF4-FFF2-40B4-BE49-F238E27FC236}">
                <a16:creationId xmlns:a16="http://schemas.microsoft.com/office/drawing/2014/main" id="{8D984633-F962-1848-A009-619CB82116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141220" y="2469136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DE3AB4-3020-8D45-86B7-592F12CB7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2385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4E94AD-16D9-BE4C-8C57-CFA6654E1B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4310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4293C0-60B2-3341-9C38-86DF7ACA51DC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436853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9B91B-7CDD-284B-99CF-8408146B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04928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67D17-F456-FC43-9C41-9344D6EEB07B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3436853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F6E28A-AB38-A64F-9481-C9F0437BFEA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169397" y="2849850"/>
            <a:ext cx="1306682" cy="787298"/>
          </a:xfrm>
        </p:spPr>
        <p:txBody>
          <a:bodyPr lIns="0" tIns="0" rIns="0" bIns="0">
            <a:no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4125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Stat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7D2B0-E449-FD45-9789-FC204088E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37472" y="3573316"/>
            <a:ext cx="240937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6FE37F4-1DCF-2D40-845F-6C10AC016C2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169397" y="3789196"/>
            <a:ext cx="2377451" cy="1061801"/>
          </a:xfrm>
        </p:spPr>
        <p:txBody>
          <a:bodyPr lIns="0" tIns="0" rIns="0" bIns="0">
            <a:normAutofit/>
          </a:bodyPr>
          <a:lstStyle>
            <a:lvl1pPr marL="0" indent="0" algn="l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0" name="Picture 29" descr="The University of Iowa">
            <a:extLst>
              <a:ext uri="{FF2B5EF4-FFF2-40B4-BE49-F238E27FC236}">
                <a16:creationId xmlns:a16="http://schemas.microsoft.com/office/drawing/2014/main" id="{B9F9D999-694A-C64C-9BA8-FF37455DD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000685F-E841-A44D-AC9C-173BD5E3C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4" name="Picture Placeholder 50">
            <a:extLst>
              <a:ext uri="{FF2B5EF4-FFF2-40B4-BE49-F238E27FC236}">
                <a16:creationId xmlns:a16="http://schemas.microsoft.com/office/drawing/2014/main" id="{F52BFEB6-775B-5540-A1D7-F6E3DDCDB8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73763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50">
            <a:extLst>
              <a:ext uri="{FF2B5EF4-FFF2-40B4-BE49-F238E27FC236}">
                <a16:creationId xmlns:a16="http://schemas.microsoft.com/office/drawing/2014/main" id="{3B2767A3-945C-8A48-8F63-467E5E2A4D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06307" y="2484685"/>
            <a:ext cx="940541" cy="9304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12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C3D46F0-0006-469D-9C96-A2B5BF70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A2738-1D29-40DE-AACF-F60CD708E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1ADFA24-184F-46B9-B1D0-3FBB044F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6102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306F30-B3C1-E74C-B18C-7075DB0761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7272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4078664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4078664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4078663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1B24E-B6B2-2D4F-8CE9-C10E33FBF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4" name="Picture 23" descr="The University of Iowa">
            <a:extLst>
              <a:ext uri="{FF2B5EF4-FFF2-40B4-BE49-F238E27FC236}">
                <a16:creationId xmlns:a16="http://schemas.microsoft.com/office/drawing/2014/main" id="{A13C9DCC-5284-6A4A-A857-E196C97A30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85593F-9DA3-E843-83EA-BB61BA6E5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1D17A9-33ED-0C42-9E29-A5641F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9924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569A0A84-E625-844B-BFE2-C1C6287E290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03299" y="2553043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736D78-B363-E54C-9445-910A8845B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3747" y="2265939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AE5BD224-C6F0-A44B-8415-008E871A70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60374" y="2552669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044" y="2677626"/>
            <a:ext cx="6858000" cy="1843238"/>
          </a:xfrm>
        </p:spPr>
        <p:txBody>
          <a:bodyPr lIns="0" tIns="0" rIns="0" bIns="0" anchor="t" anchorCtr="0">
            <a:normAutofit/>
          </a:bodyPr>
          <a:lstStyle>
            <a:lvl1pPr algn="l">
              <a:defRPr sz="5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730595" y="243872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044" y="4709626"/>
            <a:ext cx="7765770" cy="3651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044" y="5098725"/>
            <a:ext cx="7765770" cy="4149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4375" y="1774217"/>
            <a:ext cx="6874669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2BFB147F-9BD6-AA42-8D58-18E266C69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6484" y="150"/>
            <a:ext cx="2020330" cy="9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Ic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B9DD2E6-4011-470E-85A1-9331B2E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61F7-376B-4B6B-90CB-982F8C88D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901902" y="2921860"/>
            <a:ext cx="533326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06C296-F787-402D-AC65-1E55B4D25C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4375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7F2CE8-9E91-4C86-99AB-686A9C81041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720638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06D7C8-7D2D-4A80-B5B8-174F5056AA0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654213" y="4078664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C2F9F8-450A-4433-BAFC-DCD0001FAF1D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660475" y="4073057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 algn="ctr">
              <a:buSzPct val="95000"/>
              <a:buFont typeface="Arial" panose="020B0604020202020204" pitchFamily="34" charset="0"/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item or step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78BB7-B3A6-0D4A-A743-C8950F981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34" name="Picture 33" descr="The University of Iowa">
            <a:extLst>
              <a:ext uri="{FF2B5EF4-FFF2-40B4-BE49-F238E27FC236}">
                <a16:creationId xmlns:a16="http://schemas.microsoft.com/office/drawing/2014/main" id="{E6A101F6-A986-EA4C-85FF-846F802DF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BA4A05F-7745-F24C-BB9F-0EF0456B4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94BC38-28A2-BC4E-9A38-652E9790E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78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BEB5B93C-855D-1841-B46E-5C7DC4474C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69656" y="2531257"/>
            <a:ext cx="886809" cy="878171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8EAE07-826D-E648-AD1B-C375586F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5813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B4B3321-3FE0-F24B-B46D-CBEB820F0DB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05973" y="2546988"/>
            <a:ext cx="806295" cy="798442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B3422DB-51E9-564F-9FE0-BE73E0376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87656" y="2266313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2E216002-26D5-D44D-B1E3-F7FFA5933B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67368" y="2546987"/>
            <a:ext cx="825546" cy="81750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648D4D-6BD9-F24C-955D-9701360F7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9615" y="2244527"/>
            <a:ext cx="1371600" cy="1371600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E602C083-BC5F-514B-8FA9-A814C3E2743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086775" y="2525203"/>
            <a:ext cx="825548" cy="817506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8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1994" y="1684461"/>
            <a:ext cx="237767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5" y="3548916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4376" y="4264538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282518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1836" y="1677611"/>
            <a:ext cx="2240483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62289" y="3537679"/>
            <a:ext cx="2230029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62290" y="4253301"/>
            <a:ext cx="22300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5854823" y="1679383"/>
            <a:ext cx="0" cy="426421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81" y="1684461"/>
            <a:ext cx="237514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47636" y="3537679"/>
            <a:ext cx="2375055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47636" y="4253301"/>
            <a:ext cx="2375055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AB539-1500-4641-B587-77CADD883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0" name="Picture 19" descr="The University of Iowa">
            <a:extLst>
              <a:ext uri="{FF2B5EF4-FFF2-40B4-BE49-F238E27FC236}">
                <a16:creationId xmlns:a16="http://schemas.microsoft.com/office/drawing/2014/main" id="{366D8D2D-32DD-794A-9976-853EF6500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46934CAC-A1D4-6545-B8FE-B5DAC1E7D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64682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697" userDrawn="1">
          <p15:clr>
            <a:srgbClr val="FBAE40"/>
          </p15:clr>
        </p15:guide>
        <p15:guide id="9" orient="horz" pos="240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1994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4376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714376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258088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2695022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 userDrawn="1">
            <p:ph idx="24" hasCustomPrompt="1"/>
          </p:nvPr>
        </p:nvSpPr>
        <p:spPr>
          <a:xfrm>
            <a:off x="2722790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 userDrawn="1">
            <p:ph idx="25" hasCustomPrompt="1"/>
          </p:nvPr>
        </p:nvSpPr>
        <p:spPr>
          <a:xfrm>
            <a:off x="2722791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4571805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678050" y="1684461"/>
            <a:ext cx="178045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 userDrawn="1">
            <p:ph idx="27" hasCustomPrompt="1"/>
          </p:nvPr>
        </p:nvSpPr>
        <p:spPr>
          <a:xfrm>
            <a:off x="4682218" y="3545060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 userDrawn="1">
            <p:ph idx="28" hasCustomPrompt="1"/>
          </p:nvPr>
        </p:nvSpPr>
        <p:spPr>
          <a:xfrm>
            <a:off x="4682219" y="4240050"/>
            <a:ext cx="1769150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6562725" y="1686757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6661077" y="1680693"/>
            <a:ext cx="1762024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 userDrawn="1">
            <p:ph idx="15" hasCustomPrompt="1"/>
          </p:nvPr>
        </p:nvSpPr>
        <p:spPr>
          <a:xfrm>
            <a:off x="6656311" y="3548916"/>
            <a:ext cx="1769150" cy="75460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 userDrawn="1">
            <p:ph idx="16" hasCustomPrompt="1"/>
          </p:nvPr>
        </p:nvSpPr>
        <p:spPr>
          <a:xfrm>
            <a:off x="6656311" y="4230000"/>
            <a:ext cx="1769150" cy="1408470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6858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287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371600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20753-9BFD-2840-9C93-FF72942ED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28" name="Picture 27" descr="The University of Iowa">
            <a:extLst>
              <a:ext uri="{FF2B5EF4-FFF2-40B4-BE49-F238E27FC236}">
                <a16:creationId xmlns:a16="http://schemas.microsoft.com/office/drawing/2014/main" id="{5841833A-DC48-1341-8CED-2C33FF13E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99532311-74A6-524D-8B7C-520D61A0A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70021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FBAE40"/>
          </p15:clr>
        </p15:guide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4" userDrawn="1">
          <p15:clr>
            <a:srgbClr val="FBAE40"/>
          </p15:clr>
        </p15:guide>
        <p15:guide id="6" orient="horz" pos="3744" userDrawn="1">
          <p15:clr>
            <a:srgbClr val="FBAE40"/>
          </p15:clr>
        </p15:guide>
        <p15:guide id="7" orient="horz" pos="69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994" y="498296"/>
            <a:ext cx="3945731" cy="896116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86758"/>
            <a:ext cx="3943351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8651" y="1"/>
            <a:ext cx="3771900" cy="638951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0F7CB-393D-BF45-B52D-542FDDEFC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 descr="The University of Iowa">
            <a:extLst>
              <a:ext uri="{FF2B5EF4-FFF2-40B4-BE49-F238E27FC236}">
                <a16:creationId xmlns:a16="http://schemas.microsoft.com/office/drawing/2014/main" id="{AEE57422-8581-D940-B95A-28BB5FA8EB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4890DD7-288C-3F48-AC5A-4CC0C37D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12A02-74CD-DBDC-A8E5-EFE4F6CA6CC8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00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34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1056" userDrawn="1">
          <p15:clr>
            <a:srgbClr val="FBAE40"/>
          </p15:clr>
        </p15:guide>
        <p15:guide id="6" orient="horz" pos="697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65126"/>
            <a:ext cx="3940879" cy="1331865"/>
          </a:xfrm>
        </p:spPr>
        <p:txBody>
          <a:bodyPr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6426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" y="1962386"/>
            <a:ext cx="3949838" cy="3981214"/>
          </a:xfrm>
        </p:spPr>
        <p:txBody>
          <a:bodyPr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Font typeface="Roboto" panose="02000000000000000000" pitchFamily="2" charset="0"/>
              <a:buChar char="–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buClr>
                <a:schemeClr val="tx2"/>
              </a:buCl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9627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5223" y="1"/>
            <a:ext cx="1862553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69627" y="3234551"/>
            <a:ext cx="3774374" cy="316382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Click icon to add picture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4DFA0-3257-B044-87EF-16154359E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BF0FB327-46C7-CA4D-9F47-B21B9F7D7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0A57B74-2163-4C4B-BFF2-0F1E68BF3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38072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945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orient="horz" pos="240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94" y="494273"/>
            <a:ext cx="7717631" cy="869089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1994" y="131002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11994" y="1570038"/>
            <a:ext cx="7717631" cy="4114800"/>
          </a:xfrm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6D074-0631-F846-A2A3-4A39FEAEF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34AAA98D-AE4C-3B41-A01C-8A57BF732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1FD608-F8D8-AF42-97E8-83F5C7F9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41D7A-AD3E-F247-9C08-951727550BED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65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9" userDrawn="1">
          <p15:clr>
            <a:srgbClr val="FBAE40"/>
          </p15:clr>
        </p15:guide>
        <p15:guide id="3" pos="531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14770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2B9834-3ABC-DD48-8F8B-7C2FACEC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923615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1287" y="3087124"/>
            <a:ext cx="2015280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Contact Person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1994" y="4789293"/>
            <a:ext cx="292608" cy="30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435" y="4789292"/>
            <a:ext cx="1719072" cy="300082"/>
          </a:xfrm>
          <a:solidFill>
            <a:schemeClr val="tx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62A30-5EEC-5549-B428-7E5B11A5D7A7}"/>
              </a:ext>
            </a:extLst>
          </p:cNvPr>
          <p:cNvGrpSpPr/>
          <p:nvPr userDrawn="1"/>
        </p:nvGrpSpPr>
        <p:grpSpPr>
          <a:xfrm>
            <a:off x="803454" y="4864147"/>
            <a:ext cx="146304" cy="150373"/>
            <a:chOff x="3057746" y="812006"/>
            <a:chExt cx="173610" cy="183357"/>
          </a:xfrm>
          <a:noFill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99B573-1E8F-3547-9D64-50A2EC630F1F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68F32139-4BAE-F54C-8358-EF5839C5813E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4B1807D8-E6B4-C743-A4EC-22D5E0479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71287" y="-1189"/>
            <a:ext cx="2015279" cy="96327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F85C9B-9D4B-D642-BBFB-CDE025D69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3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7420D0-6FF1-9C4A-B953-EA4EEABBA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1994" y="3203884"/>
            <a:ext cx="5372488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52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1780615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68763" y="3105910"/>
            <a:ext cx="2020329" cy="1498329"/>
          </a:xfrm>
        </p:spPr>
        <p:txBody>
          <a:bodyPr vert="horz"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Contact Person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ACD65-4DC5-40D8-89A9-EBA0997790E8}"/>
              </a:ext>
            </a:extLst>
          </p:cNvPr>
          <p:cNvSpPr/>
          <p:nvPr userDrawn="1"/>
        </p:nvSpPr>
        <p:spPr>
          <a:xfrm>
            <a:off x="711993" y="4770260"/>
            <a:ext cx="292608" cy="3000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7825" y="4770260"/>
            <a:ext cx="1719072" cy="300082"/>
          </a:xfrm>
          <a:solidFill>
            <a:schemeClr val="accent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5728D-FF50-4FF2-AC2E-B13A3D44D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3454" y="4845115"/>
            <a:ext cx="146304" cy="150373"/>
            <a:chOff x="3057746" y="812006"/>
            <a:chExt cx="173610" cy="183357"/>
          </a:xfrm>
          <a:noFill/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6E0DE-15E0-485B-8083-6D1BB965B9B6}"/>
                </a:ext>
              </a:extLst>
            </p:cNvPr>
            <p:cNvCxnSpPr/>
            <p:nvPr userDrawn="1"/>
          </p:nvCxnSpPr>
          <p:spPr>
            <a:xfrm>
              <a:off x="3057746" y="904875"/>
              <a:ext cx="17361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84EFEE4-DF1C-4FDF-ABC6-804BF8FA2941}"/>
                </a:ext>
              </a:extLst>
            </p:cNvPr>
            <p:cNvSpPr/>
            <p:nvPr userDrawn="1"/>
          </p:nvSpPr>
          <p:spPr>
            <a:xfrm>
              <a:off x="3143250" y="812006"/>
              <a:ext cx="85725" cy="183357"/>
            </a:xfrm>
            <a:custGeom>
              <a:avLst/>
              <a:gdLst>
                <a:gd name="connsiteX0" fmla="*/ 4763 w 85725"/>
                <a:gd name="connsiteY0" fmla="*/ 0 h 183357"/>
                <a:gd name="connsiteX1" fmla="*/ 85725 w 85725"/>
                <a:gd name="connsiteY1" fmla="*/ 92869 h 183357"/>
                <a:gd name="connsiteX2" fmla="*/ 0 w 85725"/>
                <a:gd name="connsiteY2" fmla="*/ 183357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83357">
                  <a:moveTo>
                    <a:pt x="4763" y="0"/>
                  </a:moveTo>
                  <a:lnTo>
                    <a:pt x="85725" y="92869"/>
                  </a:lnTo>
                  <a:lnTo>
                    <a:pt x="0" y="183357"/>
                  </a:lnTo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15" name="Picture 14" descr="The University of Iowa">
            <a:extLst>
              <a:ext uri="{FF2B5EF4-FFF2-40B4-BE49-F238E27FC236}">
                <a16:creationId xmlns:a16="http://schemas.microsoft.com/office/drawing/2014/main" id="{6179B039-C5FC-F04C-AB21-BEF980B03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68762" y="-581"/>
            <a:ext cx="2020330" cy="96206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4C36A-C453-EE4B-A1E5-D1232C361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7072" y="2365791"/>
            <a:ext cx="7772020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650" b="0">
                <a:solidFill>
                  <a:schemeClr val="bg1"/>
                </a:solidFill>
              </a:defRPr>
            </a:lvl1pPr>
          </a:lstStyle>
          <a:p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78864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OWA Logo with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993FB4-4336-2048-A6A4-FA306EBBE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29810"/>
            <a:ext cx="7886700" cy="1311454"/>
          </a:xfrm>
        </p:spPr>
        <p:txBody>
          <a:bodyPr/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Closing Slide Header</a:t>
            </a:r>
          </a:p>
        </p:txBody>
      </p:sp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1793124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0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WA Log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University of Iowa">
            <a:extLst>
              <a:ext uri="{FF2B5EF4-FFF2-40B4-BE49-F238E27FC236}">
                <a16:creationId xmlns:a16="http://schemas.microsoft.com/office/drawing/2014/main" id="{D94B893B-3A5E-A84C-9A26-CCC1CC0A2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14500" y="2595562"/>
            <a:ext cx="571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7720" cy="2431224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of the Presentation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4C79AA-0B96-2A43-86A1-A71A1D4C8E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4"/>
            <a:ext cx="4616795" cy="404721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A7101AB8-54F7-4A4E-9611-F4F2ECFBD1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81555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09BBB92-B5AB-3E46-A519-2A2BBFF13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F49CB936-90E7-D144-B9DC-7CF3F98E2F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622"/>
            <a:ext cx="2015279" cy="959656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941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73" y="2184901"/>
            <a:ext cx="4616794" cy="2561760"/>
          </a:xfrm>
        </p:spPr>
        <p:txBody>
          <a:bodyPr anchor="ctr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of the Presentation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3A797-13D4-A243-B1AE-4498B36D47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73" y="4676835"/>
            <a:ext cx="4616795" cy="393146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4DA5E7-4B71-0543-8E46-EC2A81EAE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72" y="5069980"/>
            <a:ext cx="4616795" cy="49530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9993354-AA52-D24C-AE6B-C02456C6D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52485" y="201168"/>
            <a:ext cx="2539200" cy="587186"/>
          </a:xfrm>
          <a:prstGeom prst="rect">
            <a:avLst/>
          </a:prstGeom>
          <a:noFill/>
        </p:spPr>
        <p:txBody>
          <a:bodyPr vert="horz" lIns="0" tIns="0" rIns="0" bIns="0" rtlCol="0" anchor="b" anchorCtr="0"/>
          <a:lstStyle>
            <a:lvl1pPr algn="l">
              <a:defRPr sz="15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C35F063-23A9-F244-9022-8BBB7E277A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8088" y="0"/>
            <a:ext cx="3425912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D73F5E00-2329-6246-A2BB-7BCD46F839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0803" y="-1189"/>
            <a:ext cx="2015279" cy="9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1"/>
            <a:ext cx="7715249" cy="759906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0595" y="2502271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72127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376" y="2744662"/>
            <a:ext cx="771524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6" y="1449441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8FB54BE8-0526-614C-A06E-8C6258999B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4376" y="3694740"/>
            <a:ext cx="7715249" cy="40746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50928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0" userDrawn="1">
          <p15:clr>
            <a:srgbClr val="FBAE40"/>
          </p15:clr>
        </p15:guide>
        <p15:guide id="4" pos="531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6" y="1763547"/>
            <a:ext cx="4186265" cy="6186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>
            <a:lvl1pPr>
              <a:defRPr sz="3800"/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38807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2C1D3A-9762-7F4D-AB5C-A3F0114B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070F21D-F194-034E-812B-69D1C6CD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A13FBC-A4AA-9B4F-8E9B-12CD66001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he University of Iowa">
            <a:extLst>
              <a:ext uri="{FF2B5EF4-FFF2-40B4-BE49-F238E27FC236}">
                <a16:creationId xmlns:a16="http://schemas.microsoft.com/office/drawing/2014/main" id="{22558F6C-63A6-764A-A42A-B9198FB98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87A145-9C93-2C47-9BAC-3865EAA30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E38F0-FF4C-5BFC-2AAD-E14E485CAF8F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3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2400" userDrawn="1">
          <p15:clr>
            <a:srgbClr val="FBAE40"/>
          </p15:clr>
        </p15:guide>
        <p15:guide id="8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68DE55-0579-EC46-BD52-181870AF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 lIns="0" tIns="0" rIns="0" bIns="0">
            <a:normAutofit/>
          </a:bodyPr>
          <a:lstStyle>
            <a:lvl1pPr>
              <a:defRPr sz="33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74" y="131764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937044-371D-C149-9F72-3D8FBA460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pic>
        <p:nvPicPr>
          <p:cNvPr id="8" name="Picture 7" descr="The University of Iowa">
            <a:extLst>
              <a:ext uri="{FF2B5EF4-FFF2-40B4-BE49-F238E27FC236}">
                <a16:creationId xmlns:a16="http://schemas.microsoft.com/office/drawing/2014/main" id="{CD97EF86-E180-1E4F-8C76-63FC6B251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50" y="6247570"/>
            <a:ext cx="1299998" cy="61749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BD3EF9-AA04-A444-8D91-715DA8AEE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3821" y="6441193"/>
            <a:ext cx="651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bg1"/>
                </a:solidFill>
              </a:defRPr>
            </a:lvl1pPr>
          </a:lstStyle>
          <a:p>
            <a:endParaRPr lang="en-US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BF147-C686-F98E-D7BF-9BD2C136CC44}"/>
              </a:ext>
            </a:extLst>
          </p:cNvPr>
          <p:cNvSpPr txBox="1"/>
          <p:nvPr userDrawn="1"/>
        </p:nvSpPr>
        <p:spPr>
          <a:xfrm>
            <a:off x="8712200" y="6460244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1A491BD-A11A-451D-A1E2-BAD246EC03F7}" type="slidenum">
              <a:rPr lang="en-US" sz="1600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65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450" userDrawn="1">
          <p15:clr>
            <a:srgbClr val="FBAE40"/>
          </p15:clr>
        </p15:guide>
        <p15:guide id="3" pos="5310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7" orient="horz" pos="3744" userDrawn="1">
          <p15:clr>
            <a:srgbClr val="FBAE40"/>
          </p15:clr>
        </p15:guide>
        <p15:guide id="8" orient="horz" pos="24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61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87" r:id="rId2"/>
    <p:sldLayoutId id="2147483688" r:id="rId3"/>
    <p:sldLayoutId id="2147483684" r:id="rId4"/>
    <p:sldLayoutId id="2147483663" r:id="rId5"/>
    <p:sldLayoutId id="2147483686" r:id="rId6"/>
    <p:sldLayoutId id="2147483690" r:id="rId7"/>
    <p:sldLayoutId id="2147483682" r:id="rId8"/>
    <p:sldLayoutId id="2147483650" r:id="rId9"/>
    <p:sldLayoutId id="2147483662" r:id="rId10"/>
    <p:sldLayoutId id="2147483670" r:id="rId11"/>
    <p:sldLayoutId id="2147483667" r:id="rId12"/>
    <p:sldLayoutId id="2147483668" r:id="rId13"/>
    <p:sldLayoutId id="2147483675" r:id="rId14"/>
    <p:sldLayoutId id="2147483677" r:id="rId15"/>
    <p:sldLayoutId id="2147483676" r:id="rId16"/>
    <p:sldLayoutId id="2147483672" r:id="rId17"/>
    <p:sldLayoutId id="2147483692" r:id="rId18"/>
    <p:sldLayoutId id="2147483669" r:id="rId19"/>
    <p:sldLayoutId id="2147483671" r:id="rId20"/>
    <p:sldLayoutId id="2147483679" r:id="rId21"/>
    <p:sldLayoutId id="2147483680" r:id="rId22"/>
    <p:sldLayoutId id="2147483654" r:id="rId23"/>
    <p:sldLayoutId id="2147483655" r:id="rId24"/>
    <p:sldLayoutId id="2147483665" r:id="rId25"/>
    <p:sldLayoutId id="2147483664" r:id="rId26"/>
    <p:sldLayoutId id="2147483689" r:id="rId27"/>
    <p:sldLayoutId id="2147483693" r:id="rId28"/>
    <p:sldLayoutId id="2147483691" r:id="rId2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Roboto" panose="02000000000000000000" pitchFamily="2" charset="0"/>
        <a:buChar char="–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7B608-04F8-CF92-048D-7949FF0E72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34526" y="1137684"/>
            <a:ext cx="3601072" cy="41867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80B23-7308-1745-A1A9-A5522BA4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72" y="1137684"/>
            <a:ext cx="4998015" cy="4359349"/>
          </a:xfrm>
        </p:spPr>
        <p:txBody>
          <a:bodyPr>
            <a:normAutofit/>
          </a:bodyPr>
          <a:lstStyle/>
          <a:p>
            <a:r>
              <a:rPr lang="en-US" sz="4000" dirty="0"/>
              <a:t>Determining Size of a Precipitation Event with AARDDVARK system of VLF radio wave receivers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DA0161C-D166-6E4C-8069-E1FBFE0BE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607951"/>
            <a:ext cx="9067799" cy="495309"/>
          </a:xfrm>
        </p:spPr>
        <p:txBody>
          <a:bodyPr>
            <a:normAutofit/>
          </a:bodyPr>
          <a:lstStyle/>
          <a:p>
            <a:r>
              <a:rPr lang="en-US" dirty="0"/>
              <a:t>VERSIM Conference	Jodie McLennan, Allison Jaynes, Mark </a:t>
            </a:r>
            <a:r>
              <a:rPr lang="en-US" dirty="0" err="1"/>
              <a:t>Clilverd</a:t>
            </a:r>
            <a:r>
              <a:rPr lang="en-US" dirty="0"/>
              <a:t>, Craig Roger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5EE2B8-026E-D04B-8925-60FA6F76C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6018076"/>
            <a:ext cx="8915400" cy="495309"/>
          </a:xfrm>
        </p:spPr>
        <p:txBody>
          <a:bodyPr>
            <a:normAutofit/>
          </a:bodyPr>
          <a:lstStyle/>
          <a:p>
            <a:r>
              <a:rPr lang="en-US" dirty="0"/>
              <a:t>October 3rd, 2024					            jodie-mclennan@uiowa.edu</a:t>
            </a:r>
          </a:p>
        </p:txBody>
      </p:sp>
      <p:pic>
        <p:nvPicPr>
          <p:cNvPr id="4" name="allsky_2022_03_05">
            <a:hlinkClick r:id="" action="ppaction://media"/>
            <a:extLst>
              <a:ext uri="{FF2B5EF4-FFF2-40B4-BE49-F238E27FC236}">
                <a16:creationId xmlns:a16="http://schemas.microsoft.com/office/drawing/2014/main" id="{80A36058-97E1-9FCC-2B71-FA3BBBF34F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388" end="962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8087" y="1612319"/>
            <a:ext cx="3425913" cy="39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673DD982-9B31-8C1C-EBDB-62CF6362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6" y="2121031"/>
            <a:ext cx="7407040" cy="403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19271-F3E2-3EC0-BC77-F0852A8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8" y="348091"/>
            <a:ext cx="5703407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To see the perturbations more clearly, we subtract off the QDC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E7BC53A-9044-725E-9572-87089B60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2" y="96455"/>
            <a:ext cx="8733930" cy="22871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7B2CBF-388B-C0FA-F50C-E9E749573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779" y="96455"/>
            <a:ext cx="1785858" cy="1776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B32D-4C5C-07E2-476B-6747EA8997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4291" y="3895608"/>
            <a:ext cx="8500804" cy="155016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sz="1800" dirty="0"/>
              <a:t>The arrows are suspected perturbations pointed out during the time of pulsating aurora event</a:t>
            </a:r>
          </a:p>
          <a:p>
            <a:pPr lvl="1"/>
            <a:r>
              <a:rPr lang="en-US" sz="1800" dirty="0"/>
              <a:t>Perturbation = deviation from the QDC that is outside of the normal variability</a:t>
            </a:r>
          </a:p>
          <a:p>
            <a:r>
              <a:rPr lang="en-US" sz="1800" dirty="0"/>
              <a:t>The zero line and the variability of the QDC serve to help guide your eye to see what is an event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E14964-801F-FCE9-52DB-6C83DFEDC523}"/>
              </a:ext>
            </a:extLst>
          </p:cNvPr>
          <p:cNvCxnSpPr/>
          <p:nvPr/>
        </p:nvCxnSpPr>
        <p:spPr>
          <a:xfrm flipH="1" flipV="1">
            <a:off x="500897" y="2040467"/>
            <a:ext cx="3417476" cy="3203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7F78C9-25A3-FB9D-FED3-900640EEBC4F}"/>
              </a:ext>
            </a:extLst>
          </p:cNvPr>
          <p:cNvCxnSpPr/>
          <p:nvPr/>
        </p:nvCxnSpPr>
        <p:spPr>
          <a:xfrm flipV="1">
            <a:off x="5901267" y="2121032"/>
            <a:ext cx="1591733" cy="2397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9510B-4A2D-83C8-5891-A9560E1AB74D}"/>
              </a:ext>
            </a:extLst>
          </p:cNvPr>
          <p:cNvCxnSpPr/>
          <p:nvPr/>
        </p:nvCxnSpPr>
        <p:spPr>
          <a:xfrm flipV="1">
            <a:off x="4732866" y="202500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7604A3-1A7A-EE80-D432-1986348B2474}"/>
              </a:ext>
            </a:extLst>
          </p:cNvPr>
          <p:cNvCxnSpPr/>
          <p:nvPr/>
        </p:nvCxnSpPr>
        <p:spPr>
          <a:xfrm flipV="1">
            <a:off x="5174826" y="1995497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40EA32-FF11-A4D9-D946-0B8C80158238}"/>
              </a:ext>
            </a:extLst>
          </p:cNvPr>
          <p:cNvCxnSpPr/>
          <p:nvPr/>
        </p:nvCxnSpPr>
        <p:spPr>
          <a:xfrm flipV="1">
            <a:off x="5520266" y="1996117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1C37D3-2785-B401-273C-9FF5BE466988}"/>
              </a:ext>
            </a:extLst>
          </p:cNvPr>
          <p:cNvCxnSpPr/>
          <p:nvPr/>
        </p:nvCxnSpPr>
        <p:spPr>
          <a:xfrm flipV="1">
            <a:off x="2690706" y="156526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9F090A-D14E-AA6D-D0F5-3E393A622EFC}"/>
              </a:ext>
            </a:extLst>
          </p:cNvPr>
          <p:cNvCxnSpPr>
            <a:cxnSpLocks/>
          </p:cNvCxnSpPr>
          <p:nvPr/>
        </p:nvCxnSpPr>
        <p:spPr>
          <a:xfrm>
            <a:off x="4184226" y="348091"/>
            <a:ext cx="0" cy="292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01004F-1696-5AFF-ABF0-6591CA7B4B07}"/>
              </a:ext>
            </a:extLst>
          </p:cNvPr>
          <p:cNvCxnSpPr>
            <a:cxnSpLocks/>
          </p:cNvCxnSpPr>
          <p:nvPr/>
        </p:nvCxnSpPr>
        <p:spPr>
          <a:xfrm>
            <a:off x="3950546" y="348091"/>
            <a:ext cx="0" cy="305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A81112-EE05-0E38-F37E-88336CC6225B}"/>
              </a:ext>
            </a:extLst>
          </p:cNvPr>
          <p:cNvCxnSpPr>
            <a:cxnSpLocks/>
          </p:cNvCxnSpPr>
          <p:nvPr/>
        </p:nvCxnSpPr>
        <p:spPr>
          <a:xfrm>
            <a:off x="3793066" y="289560"/>
            <a:ext cx="0" cy="289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55862A-89E7-CE57-0BD8-DEB7F73BAAC6}"/>
              </a:ext>
            </a:extLst>
          </p:cNvPr>
          <p:cNvCxnSpPr>
            <a:cxnSpLocks/>
          </p:cNvCxnSpPr>
          <p:nvPr/>
        </p:nvCxnSpPr>
        <p:spPr>
          <a:xfrm>
            <a:off x="1608666" y="-36925"/>
            <a:ext cx="0" cy="517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79A6B3-F0A6-C264-2366-340D99318AAD}"/>
              </a:ext>
            </a:extLst>
          </p:cNvPr>
          <p:cNvCxnSpPr/>
          <p:nvPr/>
        </p:nvCxnSpPr>
        <p:spPr>
          <a:xfrm flipV="1">
            <a:off x="1964266" y="145920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A31541-D28F-F834-E57A-9A27C06203D5}"/>
              </a:ext>
            </a:extLst>
          </p:cNvPr>
          <p:cNvCxnSpPr>
            <a:cxnSpLocks/>
          </p:cNvCxnSpPr>
          <p:nvPr/>
        </p:nvCxnSpPr>
        <p:spPr>
          <a:xfrm>
            <a:off x="3168226" y="305871"/>
            <a:ext cx="0" cy="377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45C28A4-B76E-D51D-C24E-34C504D82BD5}"/>
              </a:ext>
            </a:extLst>
          </p:cNvPr>
          <p:cNvCxnSpPr>
            <a:cxnSpLocks/>
          </p:cNvCxnSpPr>
          <p:nvPr/>
        </p:nvCxnSpPr>
        <p:spPr>
          <a:xfrm>
            <a:off x="3666066" y="289560"/>
            <a:ext cx="0" cy="2943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C9AF24-0699-01BA-2604-9E97B520F221}"/>
              </a:ext>
            </a:extLst>
          </p:cNvPr>
          <p:cNvCxnSpPr>
            <a:cxnSpLocks/>
          </p:cNvCxnSpPr>
          <p:nvPr/>
        </p:nvCxnSpPr>
        <p:spPr>
          <a:xfrm>
            <a:off x="4412826" y="390311"/>
            <a:ext cx="0" cy="292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79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8934B464-24E6-1CAE-0311-CB4E0561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906"/>
            <a:ext cx="7858125" cy="42767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2F360E-5E87-65D2-7632-2B872335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67" y="4356226"/>
            <a:ext cx="7342720" cy="2238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19271-F3E2-3EC0-BC77-F0852A8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8" y="348091"/>
            <a:ext cx="5703407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To see the perturbations more clearly, we subtract off the QDC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13F2-E8C4-B76A-6DCE-AFAC911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788" y="121302"/>
            <a:ext cx="1562382" cy="15818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EAC8B9-960A-D48B-F80F-9CC3FBFC2C5E}"/>
              </a:ext>
            </a:extLst>
          </p:cNvPr>
          <p:cNvCxnSpPr>
            <a:cxnSpLocks/>
          </p:cNvCxnSpPr>
          <p:nvPr/>
        </p:nvCxnSpPr>
        <p:spPr>
          <a:xfrm flipV="1">
            <a:off x="533400" y="1617133"/>
            <a:ext cx="3114575" cy="2900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95BB88-5680-6E7B-C14D-7E2F2B3F53D4}"/>
              </a:ext>
            </a:extLst>
          </p:cNvPr>
          <p:cNvCxnSpPr>
            <a:cxnSpLocks/>
          </p:cNvCxnSpPr>
          <p:nvPr/>
        </p:nvCxnSpPr>
        <p:spPr>
          <a:xfrm flipH="1" flipV="1">
            <a:off x="5736658" y="1617133"/>
            <a:ext cx="1570075" cy="2900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98346-8CFB-4218-B555-5116EA7006F8}"/>
              </a:ext>
            </a:extLst>
          </p:cNvPr>
          <p:cNvCxnSpPr/>
          <p:nvPr/>
        </p:nvCxnSpPr>
        <p:spPr>
          <a:xfrm flipV="1">
            <a:off x="4569237" y="628964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3D9FE8-FDD7-3E30-2AC8-BD5E35BFBAF4}"/>
              </a:ext>
            </a:extLst>
          </p:cNvPr>
          <p:cNvCxnSpPr/>
          <p:nvPr/>
        </p:nvCxnSpPr>
        <p:spPr>
          <a:xfrm flipV="1">
            <a:off x="5227410" y="628964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3BC2CD-6360-6CF4-8285-541858D3FCCD}"/>
              </a:ext>
            </a:extLst>
          </p:cNvPr>
          <p:cNvCxnSpPr/>
          <p:nvPr/>
        </p:nvCxnSpPr>
        <p:spPr>
          <a:xfrm flipV="1">
            <a:off x="4288500" y="6172235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87DCBC-575D-9D7E-0D66-63E5FC19619D}"/>
              </a:ext>
            </a:extLst>
          </p:cNvPr>
          <p:cNvCxnSpPr>
            <a:cxnSpLocks/>
          </p:cNvCxnSpPr>
          <p:nvPr/>
        </p:nvCxnSpPr>
        <p:spPr>
          <a:xfrm>
            <a:off x="1997687" y="4334607"/>
            <a:ext cx="0" cy="489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A2F13B-40A0-8B63-14C1-C668DA5A9191}"/>
              </a:ext>
            </a:extLst>
          </p:cNvPr>
          <p:cNvCxnSpPr>
            <a:cxnSpLocks/>
          </p:cNvCxnSpPr>
          <p:nvPr/>
        </p:nvCxnSpPr>
        <p:spPr>
          <a:xfrm>
            <a:off x="2488578" y="4517487"/>
            <a:ext cx="0" cy="379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F23DFAE-F7B1-6304-A476-3BE4DA2A9D72}"/>
              </a:ext>
            </a:extLst>
          </p:cNvPr>
          <p:cNvCxnSpPr>
            <a:cxnSpLocks/>
          </p:cNvCxnSpPr>
          <p:nvPr/>
        </p:nvCxnSpPr>
        <p:spPr>
          <a:xfrm>
            <a:off x="1557866" y="4611337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D84C71-DD15-A319-4A14-9061C285CFB3}"/>
              </a:ext>
            </a:extLst>
          </p:cNvPr>
          <p:cNvCxnSpPr>
            <a:cxnSpLocks/>
          </p:cNvCxnSpPr>
          <p:nvPr/>
        </p:nvCxnSpPr>
        <p:spPr>
          <a:xfrm>
            <a:off x="1752154" y="4461606"/>
            <a:ext cx="0" cy="489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2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6EF41C-BCBF-A02D-8CDB-13FF2313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651"/>
            <a:ext cx="9144000" cy="2795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8285E-EF9B-7624-47BA-2DB1855B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87" y="247726"/>
            <a:ext cx="6448425" cy="89611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paths have less perturbations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845BB-3A9E-2306-5B60-7E9BF8375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19" y="1552005"/>
            <a:ext cx="8049615" cy="4256843"/>
          </a:xfrm>
        </p:spPr>
        <p:txBody>
          <a:bodyPr/>
          <a:lstStyle/>
          <a:p>
            <a:r>
              <a:rPr lang="en-US"/>
              <a:t>On this NLK – Edmonton path there </a:t>
            </a:r>
            <a:r>
              <a:rPr lang="en-US" dirty="0"/>
              <a:t>are fewer perturbations </a:t>
            </a:r>
          </a:p>
          <a:p>
            <a:r>
              <a:rPr lang="en-US"/>
              <a:t>This path is at a lower latitude and shorter – fewer chances for high energy precipitation to occur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F1333A-D065-FD74-BC44-E60A239D5D45}"/>
              </a:ext>
            </a:extLst>
          </p:cNvPr>
          <p:cNvCxnSpPr>
            <a:cxnSpLocks/>
          </p:cNvCxnSpPr>
          <p:nvPr/>
        </p:nvCxnSpPr>
        <p:spPr>
          <a:xfrm>
            <a:off x="4439920" y="345440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CB3A4-7F50-6034-2886-B4EC34F23B65}"/>
              </a:ext>
            </a:extLst>
          </p:cNvPr>
          <p:cNvCxnSpPr>
            <a:cxnSpLocks/>
          </p:cNvCxnSpPr>
          <p:nvPr/>
        </p:nvCxnSpPr>
        <p:spPr>
          <a:xfrm>
            <a:off x="4665186" y="329692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02DDAA-5C3D-9910-9EF1-B68390E89388}"/>
              </a:ext>
            </a:extLst>
          </p:cNvPr>
          <p:cNvCxnSpPr>
            <a:cxnSpLocks/>
          </p:cNvCxnSpPr>
          <p:nvPr/>
        </p:nvCxnSpPr>
        <p:spPr>
          <a:xfrm>
            <a:off x="5234146" y="329692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7A84AD-D196-D0AD-1052-4778742EF38C}"/>
              </a:ext>
            </a:extLst>
          </p:cNvPr>
          <p:cNvCxnSpPr>
            <a:cxnSpLocks/>
          </p:cNvCxnSpPr>
          <p:nvPr/>
        </p:nvCxnSpPr>
        <p:spPr>
          <a:xfrm>
            <a:off x="5102066" y="3449320"/>
            <a:ext cx="0" cy="45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863ABB8-EBC5-C426-C1F1-EE0A93327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9"/>
          <a:stretch/>
        </p:blipFill>
        <p:spPr>
          <a:xfrm>
            <a:off x="7034912" y="191745"/>
            <a:ext cx="1996621" cy="1788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D3F7F-1ED6-E4FC-62B6-C2356D1E135F}"/>
              </a:ext>
            </a:extLst>
          </p:cNvPr>
          <p:cNvSpPr txBox="1"/>
          <p:nvPr/>
        </p:nvSpPr>
        <p:spPr>
          <a:xfrm rot="16200000">
            <a:off x="-102893" y="400514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151515"/>
                </a:solidFill>
              </a:rPr>
              <a:t>(dB)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0F62921-3407-0EF0-BEFF-37E9D107AAC5}"/>
              </a:ext>
            </a:extLst>
          </p:cNvPr>
          <p:cNvSpPr/>
          <p:nvPr/>
        </p:nvSpPr>
        <p:spPr>
          <a:xfrm rot="6575403">
            <a:off x="7749890" y="1189114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DE2E5A-58B3-C556-1405-7E2E1A597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" y="3539126"/>
            <a:ext cx="219087" cy="20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5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FE2-F3E9-4586-9F41-8D056DBF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93050"/>
            <a:ext cx="8164514" cy="896116"/>
          </a:xfrm>
        </p:spPr>
        <p:txBody>
          <a:bodyPr>
            <a:normAutofit fontScale="90000"/>
          </a:bodyPr>
          <a:lstStyle/>
          <a:p>
            <a:r>
              <a:rPr lang="en-US"/>
              <a:t>We see perturbations associated</a:t>
            </a:r>
            <a:r>
              <a:rPr lang="en-US" dirty="0"/>
              <a:t> with injections and precipitating high energy fluxes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E3076-FC17-BFEA-DD05-B4589680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19" y="1205867"/>
            <a:ext cx="6372225" cy="3326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AEA4B-3CE4-E44C-0BEB-FA685ABE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35" y="4409199"/>
            <a:ext cx="6278313" cy="1932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A6AAB-6E58-9E3E-07E6-6778D383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35" y="4395532"/>
            <a:ext cx="7433469" cy="1946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28B4D-1981-F375-0E4C-E3528CC1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35" y="4381865"/>
            <a:ext cx="7433469" cy="194662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4A1168-678A-1C18-D654-5481562FDAE8}"/>
              </a:ext>
            </a:extLst>
          </p:cNvPr>
          <p:cNvCxnSpPr/>
          <p:nvPr/>
        </p:nvCxnSpPr>
        <p:spPr>
          <a:xfrm flipV="1">
            <a:off x="3217333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BE460-4782-2C4A-CCB7-B4FADDD35AB2}"/>
              </a:ext>
            </a:extLst>
          </p:cNvPr>
          <p:cNvCxnSpPr/>
          <p:nvPr/>
        </p:nvCxnSpPr>
        <p:spPr>
          <a:xfrm flipV="1">
            <a:off x="5477933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CCE947-7E00-6A54-F756-D93343811E3C}"/>
              </a:ext>
            </a:extLst>
          </p:cNvPr>
          <p:cNvCxnSpPr/>
          <p:nvPr/>
        </p:nvCxnSpPr>
        <p:spPr>
          <a:xfrm flipV="1">
            <a:off x="5935131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00A0C7-E5CE-8D7A-1E64-C8A04922AFF4}"/>
              </a:ext>
            </a:extLst>
          </p:cNvPr>
          <p:cNvCxnSpPr/>
          <p:nvPr/>
        </p:nvCxnSpPr>
        <p:spPr>
          <a:xfrm flipV="1">
            <a:off x="7840133" y="1205867"/>
            <a:ext cx="0" cy="48647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CBC45E-32B2-FF27-66D6-C95C42870056}"/>
              </a:ext>
            </a:extLst>
          </p:cNvPr>
          <p:cNvCxnSpPr/>
          <p:nvPr/>
        </p:nvCxnSpPr>
        <p:spPr>
          <a:xfrm>
            <a:off x="3217333" y="2868969"/>
            <a:ext cx="22606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76637B-F3C8-02CB-03DA-D07FA997F4D9}"/>
              </a:ext>
            </a:extLst>
          </p:cNvPr>
          <p:cNvCxnSpPr>
            <a:cxnSpLocks/>
          </p:cNvCxnSpPr>
          <p:nvPr/>
        </p:nvCxnSpPr>
        <p:spPr>
          <a:xfrm>
            <a:off x="5935131" y="2868969"/>
            <a:ext cx="18930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DAF11D-9A7A-E9EC-8C1A-D875421016BE}"/>
              </a:ext>
            </a:extLst>
          </p:cNvPr>
          <p:cNvSpPr txBox="1"/>
          <p:nvPr/>
        </p:nvSpPr>
        <p:spPr>
          <a:xfrm>
            <a:off x="3364582" y="292946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Pulsating aurora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532E2-5557-6B53-C6D4-610D923945AA}"/>
              </a:ext>
            </a:extLst>
          </p:cNvPr>
          <p:cNvSpPr txBox="1"/>
          <p:nvPr/>
        </p:nvSpPr>
        <p:spPr>
          <a:xfrm>
            <a:off x="5935131" y="2561793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Pulsating aurora</a:t>
            </a:r>
          </a:p>
        </p:txBody>
      </p:sp>
    </p:spTree>
    <p:extLst>
      <p:ext uri="{BB962C8B-B14F-4D97-AF65-F5344CB8AC3E}">
        <p14:creationId xmlns:p14="http://schemas.microsoft.com/office/powerpoint/2010/main" val="59711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FE2-F3E9-4586-9F41-8D056DBF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08" y="-3545"/>
            <a:ext cx="8164514" cy="896116"/>
          </a:xfrm>
        </p:spPr>
        <p:txBody>
          <a:bodyPr>
            <a:normAutofit fontScale="90000"/>
          </a:bodyPr>
          <a:lstStyle/>
          <a:p>
            <a:r>
              <a:rPr lang="en-US" dirty="0"/>
              <a:t>We see perturbations associated with injections and precipitating high energy fluxes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E3076-FC17-BFEA-DD05-B45896805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3"/>
          <a:stretch/>
        </p:blipFill>
        <p:spPr>
          <a:xfrm>
            <a:off x="1624035" y="916649"/>
            <a:ext cx="6372225" cy="1799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E3B34-C5BD-D206-4124-335BCA9C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1" y="2565474"/>
            <a:ext cx="7433469" cy="1946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CCBD2A-64F7-3AFF-7D79-F7F6703A4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02" y="4384759"/>
            <a:ext cx="7709165" cy="20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41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F09D-D07A-4965-D6F2-6ACDF761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84274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/>
              <a:t>Mosaic movie of the pulsating aurora and path perturbations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F385E-D3E9-D32F-EDDE-B84214ACD55D}"/>
              </a:ext>
            </a:extLst>
          </p:cNvPr>
          <p:cNvSpPr txBox="1"/>
          <p:nvPr/>
        </p:nvSpPr>
        <p:spPr>
          <a:xfrm>
            <a:off x="0" y="5798851"/>
            <a:ext cx="925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Red path = no observed perturbation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Green path = perturbation observed (peak)</a:t>
            </a:r>
          </a:p>
        </p:txBody>
      </p:sp>
      <p:pic>
        <p:nvPicPr>
          <p:cNvPr id="3" name="multi-platform-2022-03-05_paths_10-14_v2">
            <a:hlinkClick r:id="" action="ppaction://media"/>
            <a:extLst>
              <a:ext uri="{FF2B5EF4-FFF2-40B4-BE49-F238E27FC236}">
                <a16:creationId xmlns:a16="http://schemas.microsoft.com/office/drawing/2014/main" id="{9D251D97-550D-7F76-BFEC-45B6D85385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105" end="2284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833" y="1329563"/>
            <a:ext cx="5836213" cy="40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9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1CB64DF-9EDF-A945-7A92-69722B58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85" y="2411169"/>
            <a:ext cx="7433469" cy="1946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40FAD-F72F-E6A7-0BE5-76030C33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representative time stamps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EEC583A-2CEB-FB73-168F-AE195F5A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6" y="4211167"/>
            <a:ext cx="7670588" cy="2018576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009EF2C4-8489-7C14-81E3-4A8E83A1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07" y="273462"/>
            <a:ext cx="3139097" cy="2140293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48BD0CF4-5FDE-11F0-4F2A-AE01D1AB4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848" y="262220"/>
            <a:ext cx="3139096" cy="2140293"/>
          </a:xfrm>
          <a:prstGeom prst="rect">
            <a:avLst/>
          </a:prstGeom>
        </p:spPr>
      </p:pic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17F007A1-C65E-D04A-3EC5-B70AD5D58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438" y="258447"/>
            <a:ext cx="3118110" cy="21259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9B53A-88D5-EF6F-F09A-EA00C7462723}"/>
              </a:ext>
            </a:extLst>
          </p:cNvPr>
          <p:cNvCxnSpPr>
            <a:cxnSpLocks/>
          </p:cNvCxnSpPr>
          <p:nvPr/>
        </p:nvCxnSpPr>
        <p:spPr>
          <a:xfrm>
            <a:off x="1803400" y="2341480"/>
            <a:ext cx="882650" cy="260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546EAD-34EB-6F76-F152-6C5944CD3A24}"/>
              </a:ext>
            </a:extLst>
          </p:cNvPr>
          <p:cNvCxnSpPr>
            <a:cxnSpLocks/>
          </p:cNvCxnSpPr>
          <p:nvPr/>
        </p:nvCxnSpPr>
        <p:spPr>
          <a:xfrm flipH="1">
            <a:off x="3481388" y="2341480"/>
            <a:ext cx="4151312" cy="260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E852AB-BB43-17D3-D715-2C31BEB1D511}"/>
              </a:ext>
            </a:extLst>
          </p:cNvPr>
          <p:cNvCxnSpPr/>
          <p:nvPr/>
        </p:nvCxnSpPr>
        <p:spPr>
          <a:xfrm>
            <a:off x="2686050" y="26050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29E2E9-067C-A4FF-4EBA-7A28E850C92C}"/>
              </a:ext>
            </a:extLst>
          </p:cNvPr>
          <p:cNvCxnSpPr/>
          <p:nvPr/>
        </p:nvCxnSpPr>
        <p:spPr>
          <a:xfrm>
            <a:off x="2806700" y="25796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B10901-FEC7-1273-06DA-3EB80C2FF8B7}"/>
              </a:ext>
            </a:extLst>
          </p:cNvPr>
          <p:cNvCxnSpPr>
            <a:cxnSpLocks/>
          </p:cNvCxnSpPr>
          <p:nvPr/>
        </p:nvCxnSpPr>
        <p:spPr>
          <a:xfrm flipV="1">
            <a:off x="3101230" y="35790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0BF347-1BBD-9B67-5FC6-F588E9F0F16E}"/>
              </a:ext>
            </a:extLst>
          </p:cNvPr>
          <p:cNvCxnSpPr>
            <a:cxnSpLocks/>
          </p:cNvCxnSpPr>
          <p:nvPr/>
        </p:nvCxnSpPr>
        <p:spPr>
          <a:xfrm flipV="1">
            <a:off x="319648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36420C-03AD-070C-AA7E-419390BC0591}"/>
              </a:ext>
            </a:extLst>
          </p:cNvPr>
          <p:cNvCxnSpPr>
            <a:cxnSpLocks/>
          </p:cNvCxnSpPr>
          <p:nvPr/>
        </p:nvCxnSpPr>
        <p:spPr>
          <a:xfrm flipV="1">
            <a:off x="354667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4AD39F-342F-49B8-22A9-51F7D1B76927}"/>
              </a:ext>
            </a:extLst>
          </p:cNvPr>
          <p:cNvCxnSpPr>
            <a:cxnSpLocks/>
          </p:cNvCxnSpPr>
          <p:nvPr/>
        </p:nvCxnSpPr>
        <p:spPr>
          <a:xfrm flipV="1">
            <a:off x="4091830" y="37314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CE12BC7-9100-BC0F-89F8-3C351705BAC3}"/>
              </a:ext>
            </a:extLst>
          </p:cNvPr>
          <p:cNvSpPr txBox="1"/>
          <p:nvPr/>
        </p:nvSpPr>
        <p:spPr>
          <a:xfrm>
            <a:off x="110435" y="2746057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NAA </a:t>
            </a:r>
          </a:p>
          <a:p>
            <a:pPr algn="ctr"/>
            <a:r>
              <a:rPr lang="en-US" dirty="0"/>
              <a:t>– </a:t>
            </a:r>
          </a:p>
          <a:p>
            <a:pPr algn="ctr"/>
            <a:r>
              <a:rPr lang="en-US" dirty="0"/>
              <a:t>Fairbanks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9A1E8C-AC3B-BEC5-F369-903C4BC1B903}"/>
              </a:ext>
            </a:extLst>
          </p:cNvPr>
          <p:cNvSpPr txBox="1"/>
          <p:nvPr/>
        </p:nvSpPr>
        <p:spPr>
          <a:xfrm>
            <a:off x="110434" y="4557912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NDK </a:t>
            </a:r>
          </a:p>
          <a:p>
            <a:pPr algn="ctr"/>
            <a:r>
              <a:rPr lang="en-US" dirty="0"/>
              <a:t>– </a:t>
            </a:r>
          </a:p>
          <a:p>
            <a:pPr algn="ctr"/>
            <a:r>
              <a:rPr lang="en-US" dirty="0"/>
              <a:t>Fairbanks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D85D74-0860-000A-E247-5A4C4E6FC45F}"/>
              </a:ext>
            </a:extLst>
          </p:cNvPr>
          <p:cNvCxnSpPr>
            <a:cxnSpLocks/>
          </p:cNvCxnSpPr>
          <p:nvPr/>
        </p:nvCxnSpPr>
        <p:spPr>
          <a:xfrm>
            <a:off x="4561730" y="2663167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8D5651-6A99-44E0-DF58-16328D4E8659}"/>
              </a:ext>
            </a:extLst>
          </p:cNvPr>
          <p:cNvCxnSpPr>
            <a:cxnSpLocks/>
          </p:cNvCxnSpPr>
          <p:nvPr/>
        </p:nvCxnSpPr>
        <p:spPr>
          <a:xfrm>
            <a:off x="5380880" y="257018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4BDE55-7EDF-ECAC-BC68-40E359D4DDC2}"/>
              </a:ext>
            </a:extLst>
          </p:cNvPr>
          <p:cNvCxnSpPr>
            <a:cxnSpLocks/>
          </p:cNvCxnSpPr>
          <p:nvPr/>
        </p:nvCxnSpPr>
        <p:spPr>
          <a:xfrm>
            <a:off x="5741154" y="2668304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F915C7-8053-A7FD-82A5-4A13B6097485}"/>
              </a:ext>
            </a:extLst>
          </p:cNvPr>
          <p:cNvCxnSpPr>
            <a:cxnSpLocks/>
          </p:cNvCxnSpPr>
          <p:nvPr/>
        </p:nvCxnSpPr>
        <p:spPr>
          <a:xfrm>
            <a:off x="6049161" y="2629802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9A2059-6409-CA41-0214-E7D113DB4E15}"/>
              </a:ext>
            </a:extLst>
          </p:cNvPr>
          <p:cNvCxnSpPr>
            <a:cxnSpLocks/>
          </p:cNvCxnSpPr>
          <p:nvPr/>
        </p:nvCxnSpPr>
        <p:spPr>
          <a:xfrm flipV="1">
            <a:off x="6771057" y="408823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0DFFE0-6EA1-BD2D-83D4-396F7F090474}"/>
              </a:ext>
            </a:extLst>
          </p:cNvPr>
          <p:cNvCxnSpPr>
            <a:cxnSpLocks/>
          </p:cNvCxnSpPr>
          <p:nvPr/>
        </p:nvCxnSpPr>
        <p:spPr>
          <a:xfrm flipV="1">
            <a:off x="7329318" y="4073201"/>
            <a:ext cx="0" cy="275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DD935B6-9894-816E-F5D5-5B36EB1A7144}"/>
              </a:ext>
            </a:extLst>
          </p:cNvPr>
          <p:cNvCxnSpPr>
            <a:cxnSpLocks/>
          </p:cNvCxnSpPr>
          <p:nvPr/>
        </p:nvCxnSpPr>
        <p:spPr>
          <a:xfrm flipV="1">
            <a:off x="6694857" y="600844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6835C6-5767-8C0D-0A3A-664917EC2E5B}"/>
              </a:ext>
            </a:extLst>
          </p:cNvPr>
          <p:cNvCxnSpPr>
            <a:cxnSpLocks/>
          </p:cNvCxnSpPr>
          <p:nvPr/>
        </p:nvCxnSpPr>
        <p:spPr>
          <a:xfrm flipV="1">
            <a:off x="6330791" y="5914206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8D6DC1E-5963-8EE8-F8B3-832E0D0EA45A}"/>
              </a:ext>
            </a:extLst>
          </p:cNvPr>
          <p:cNvCxnSpPr>
            <a:cxnSpLocks/>
          </p:cNvCxnSpPr>
          <p:nvPr/>
        </p:nvCxnSpPr>
        <p:spPr>
          <a:xfrm>
            <a:off x="6330791" y="2641223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FC3E2A-D8ED-B120-9773-56537396C4E3}"/>
              </a:ext>
            </a:extLst>
          </p:cNvPr>
          <p:cNvCxnSpPr>
            <a:cxnSpLocks/>
          </p:cNvCxnSpPr>
          <p:nvPr/>
        </p:nvCxnSpPr>
        <p:spPr>
          <a:xfrm>
            <a:off x="2650066" y="4557912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97A722E-4986-2A3D-1451-8CBCFC66B603}"/>
              </a:ext>
            </a:extLst>
          </p:cNvPr>
          <p:cNvCxnSpPr>
            <a:cxnSpLocks/>
          </p:cNvCxnSpPr>
          <p:nvPr/>
        </p:nvCxnSpPr>
        <p:spPr>
          <a:xfrm>
            <a:off x="2929466" y="4366024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E3E2C8-4737-40AB-4DD8-A0B462090825}"/>
              </a:ext>
            </a:extLst>
          </p:cNvPr>
          <p:cNvCxnSpPr>
            <a:cxnSpLocks/>
          </p:cNvCxnSpPr>
          <p:nvPr/>
        </p:nvCxnSpPr>
        <p:spPr>
          <a:xfrm>
            <a:off x="3124356" y="4262681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747D90-D45B-BA8D-E7E4-E5B7B24AE76B}"/>
              </a:ext>
            </a:extLst>
          </p:cNvPr>
          <p:cNvCxnSpPr>
            <a:cxnSpLocks/>
          </p:cNvCxnSpPr>
          <p:nvPr/>
        </p:nvCxnSpPr>
        <p:spPr>
          <a:xfrm>
            <a:off x="3905250" y="4457700"/>
            <a:ext cx="0" cy="252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F32A6A-19A3-C842-A9A6-89B94E13A277}"/>
              </a:ext>
            </a:extLst>
          </p:cNvPr>
          <p:cNvCxnSpPr>
            <a:cxnSpLocks/>
          </p:cNvCxnSpPr>
          <p:nvPr/>
        </p:nvCxnSpPr>
        <p:spPr>
          <a:xfrm>
            <a:off x="5483274" y="2583279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EA4263-780C-DA4A-09DB-62190A6D0F76}"/>
              </a:ext>
            </a:extLst>
          </p:cNvPr>
          <p:cNvCxnSpPr>
            <a:cxnSpLocks/>
          </p:cNvCxnSpPr>
          <p:nvPr/>
        </p:nvCxnSpPr>
        <p:spPr>
          <a:xfrm flipV="1">
            <a:off x="3650943" y="5270104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FD0A0055-6E8C-416E-7D6C-A09074590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952" y="238163"/>
            <a:ext cx="3176546" cy="21658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6264D-6787-5625-7471-6D636AC9F4AF}"/>
              </a:ext>
            </a:extLst>
          </p:cNvPr>
          <p:cNvCxnSpPr>
            <a:cxnSpLocks/>
          </p:cNvCxnSpPr>
          <p:nvPr/>
        </p:nvCxnSpPr>
        <p:spPr>
          <a:xfrm flipH="1">
            <a:off x="3081338" y="2341480"/>
            <a:ext cx="874712" cy="263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9BAADD-5503-F1EB-3B66-F3571E505A34}"/>
              </a:ext>
            </a:extLst>
          </p:cNvPr>
          <p:cNvCxnSpPr>
            <a:cxnSpLocks/>
          </p:cNvCxnSpPr>
          <p:nvPr/>
        </p:nvCxnSpPr>
        <p:spPr>
          <a:xfrm>
            <a:off x="4451350" y="499534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3FE0DE-A80E-61A8-7D04-FB03F67B172B}"/>
              </a:ext>
            </a:extLst>
          </p:cNvPr>
          <p:cNvCxnSpPr>
            <a:cxnSpLocks/>
          </p:cNvCxnSpPr>
          <p:nvPr/>
        </p:nvCxnSpPr>
        <p:spPr>
          <a:xfrm>
            <a:off x="5267893" y="498441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map of the world&#10;&#10;Description automatically generated">
            <a:extLst>
              <a:ext uri="{FF2B5EF4-FFF2-40B4-BE49-F238E27FC236}">
                <a16:creationId xmlns:a16="http://schemas.microsoft.com/office/drawing/2014/main" id="{9FB73039-0C9A-64CC-0C72-7B1BC1A28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217" y="256970"/>
            <a:ext cx="3091833" cy="21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1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E9D463F-60E2-2FCC-BB65-DD9AF1DE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33" y="96404"/>
            <a:ext cx="3059920" cy="213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F436F-2970-D94F-0A5B-0678E642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146" y="103969"/>
            <a:ext cx="3059920" cy="2125984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55CFD1B0-86D4-DAF3-9421-6CC3B88C3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" y="91314"/>
            <a:ext cx="3139097" cy="21402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FFC057-1750-8370-54FA-6F6C1E354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185" y="2411169"/>
            <a:ext cx="7433469" cy="19466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1E3C3F-F7F7-2A52-2B1A-FFAD23848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6" y="4211167"/>
            <a:ext cx="7670588" cy="20185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C5614F-EC72-0FD6-326B-D4C014EC8573}"/>
              </a:ext>
            </a:extLst>
          </p:cNvPr>
          <p:cNvCxnSpPr/>
          <p:nvPr/>
        </p:nvCxnSpPr>
        <p:spPr>
          <a:xfrm>
            <a:off x="2686050" y="26050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85CD0D-A079-4658-43C5-9DCC8E6911C2}"/>
              </a:ext>
            </a:extLst>
          </p:cNvPr>
          <p:cNvCxnSpPr/>
          <p:nvPr/>
        </p:nvCxnSpPr>
        <p:spPr>
          <a:xfrm>
            <a:off x="2806700" y="2579688"/>
            <a:ext cx="0" cy="191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27F9CB-4030-E0FF-3500-59FE88D50454}"/>
              </a:ext>
            </a:extLst>
          </p:cNvPr>
          <p:cNvCxnSpPr>
            <a:cxnSpLocks/>
          </p:cNvCxnSpPr>
          <p:nvPr/>
        </p:nvCxnSpPr>
        <p:spPr>
          <a:xfrm flipV="1">
            <a:off x="3101230" y="35790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619C1-7C07-CC27-4FB9-C681AE519941}"/>
              </a:ext>
            </a:extLst>
          </p:cNvPr>
          <p:cNvCxnSpPr>
            <a:cxnSpLocks/>
          </p:cNvCxnSpPr>
          <p:nvPr/>
        </p:nvCxnSpPr>
        <p:spPr>
          <a:xfrm flipV="1">
            <a:off x="319648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0232E1-49E2-4B65-CC09-6FD9C68FAA17}"/>
              </a:ext>
            </a:extLst>
          </p:cNvPr>
          <p:cNvCxnSpPr>
            <a:cxnSpLocks/>
          </p:cNvCxnSpPr>
          <p:nvPr/>
        </p:nvCxnSpPr>
        <p:spPr>
          <a:xfrm flipV="1">
            <a:off x="3546670" y="3561557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57A751-77EF-59AD-4FD8-C793586A2A58}"/>
              </a:ext>
            </a:extLst>
          </p:cNvPr>
          <p:cNvCxnSpPr>
            <a:cxnSpLocks/>
          </p:cNvCxnSpPr>
          <p:nvPr/>
        </p:nvCxnSpPr>
        <p:spPr>
          <a:xfrm flipV="1">
            <a:off x="4091830" y="3731419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98C116-4B12-903E-5A1D-419AF2AE4236}"/>
              </a:ext>
            </a:extLst>
          </p:cNvPr>
          <p:cNvCxnSpPr>
            <a:cxnSpLocks/>
          </p:cNvCxnSpPr>
          <p:nvPr/>
        </p:nvCxnSpPr>
        <p:spPr>
          <a:xfrm>
            <a:off x="4561730" y="2663167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AC5AE2-2AC8-31FE-569B-FD2B71C3E2A1}"/>
              </a:ext>
            </a:extLst>
          </p:cNvPr>
          <p:cNvCxnSpPr>
            <a:cxnSpLocks/>
          </p:cNvCxnSpPr>
          <p:nvPr/>
        </p:nvCxnSpPr>
        <p:spPr>
          <a:xfrm>
            <a:off x="5380880" y="257018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35063D-31BB-E40A-982C-07D020F6DF7F}"/>
              </a:ext>
            </a:extLst>
          </p:cNvPr>
          <p:cNvCxnSpPr>
            <a:cxnSpLocks/>
          </p:cNvCxnSpPr>
          <p:nvPr/>
        </p:nvCxnSpPr>
        <p:spPr>
          <a:xfrm>
            <a:off x="5483274" y="2583279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72ABE0-1E5A-53A8-6C57-E173C69BA71D}"/>
              </a:ext>
            </a:extLst>
          </p:cNvPr>
          <p:cNvCxnSpPr>
            <a:cxnSpLocks/>
          </p:cNvCxnSpPr>
          <p:nvPr/>
        </p:nvCxnSpPr>
        <p:spPr>
          <a:xfrm>
            <a:off x="5741154" y="2668304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C136FF-8987-EFD1-C525-A9A35D420429}"/>
              </a:ext>
            </a:extLst>
          </p:cNvPr>
          <p:cNvCxnSpPr>
            <a:cxnSpLocks/>
          </p:cNvCxnSpPr>
          <p:nvPr/>
        </p:nvCxnSpPr>
        <p:spPr>
          <a:xfrm>
            <a:off x="6049161" y="2629802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B36231-3C56-BEAD-53AF-CF4285C2A7F8}"/>
              </a:ext>
            </a:extLst>
          </p:cNvPr>
          <p:cNvCxnSpPr>
            <a:cxnSpLocks/>
          </p:cNvCxnSpPr>
          <p:nvPr/>
        </p:nvCxnSpPr>
        <p:spPr>
          <a:xfrm flipV="1">
            <a:off x="6771057" y="408823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779803-F5F1-E20A-6589-3805B82A2E5C}"/>
              </a:ext>
            </a:extLst>
          </p:cNvPr>
          <p:cNvCxnSpPr>
            <a:cxnSpLocks/>
          </p:cNvCxnSpPr>
          <p:nvPr/>
        </p:nvCxnSpPr>
        <p:spPr>
          <a:xfrm flipV="1">
            <a:off x="7329318" y="4073201"/>
            <a:ext cx="0" cy="275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2CCC7D-2DB9-136B-78CF-E83D42A1ACA7}"/>
              </a:ext>
            </a:extLst>
          </p:cNvPr>
          <p:cNvCxnSpPr>
            <a:cxnSpLocks/>
          </p:cNvCxnSpPr>
          <p:nvPr/>
        </p:nvCxnSpPr>
        <p:spPr>
          <a:xfrm>
            <a:off x="1714500" y="2143699"/>
            <a:ext cx="2159000" cy="377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2E38F-FBCA-67FB-1CE6-67296BF921F4}"/>
              </a:ext>
            </a:extLst>
          </p:cNvPr>
          <p:cNvCxnSpPr>
            <a:cxnSpLocks/>
          </p:cNvCxnSpPr>
          <p:nvPr/>
        </p:nvCxnSpPr>
        <p:spPr>
          <a:xfrm flipH="1">
            <a:off x="4451350" y="2143699"/>
            <a:ext cx="120650" cy="426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E574EC-98B0-BEF7-0780-FAD2767B2E69}"/>
              </a:ext>
            </a:extLst>
          </p:cNvPr>
          <p:cNvCxnSpPr>
            <a:cxnSpLocks/>
          </p:cNvCxnSpPr>
          <p:nvPr/>
        </p:nvCxnSpPr>
        <p:spPr>
          <a:xfrm flipH="1">
            <a:off x="5452368" y="2130793"/>
            <a:ext cx="2391447" cy="439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F8A026B-2D5F-D911-76B8-36EA06983491}"/>
              </a:ext>
            </a:extLst>
          </p:cNvPr>
          <p:cNvSpPr txBox="1"/>
          <p:nvPr/>
        </p:nvSpPr>
        <p:spPr>
          <a:xfrm>
            <a:off x="110435" y="2746057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NAA </a:t>
            </a:r>
          </a:p>
          <a:p>
            <a:pPr algn="ctr"/>
            <a:r>
              <a:rPr lang="en-US" dirty="0"/>
              <a:t>– </a:t>
            </a:r>
          </a:p>
          <a:p>
            <a:pPr algn="ctr"/>
            <a:r>
              <a:rPr lang="en-US" dirty="0"/>
              <a:t>Fairbanks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54ABBF-1D41-43A6-0849-DCB8588BD117}"/>
              </a:ext>
            </a:extLst>
          </p:cNvPr>
          <p:cNvSpPr txBox="1"/>
          <p:nvPr/>
        </p:nvSpPr>
        <p:spPr>
          <a:xfrm>
            <a:off x="110434" y="4557912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NDK </a:t>
            </a:r>
          </a:p>
          <a:p>
            <a:pPr algn="ctr"/>
            <a:r>
              <a:rPr lang="en-US" dirty="0"/>
              <a:t>– </a:t>
            </a:r>
          </a:p>
          <a:p>
            <a:pPr algn="ctr"/>
            <a:r>
              <a:rPr lang="en-US" dirty="0"/>
              <a:t>Fairbanks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357604-6393-BC01-E60C-F74D00364B80}"/>
              </a:ext>
            </a:extLst>
          </p:cNvPr>
          <p:cNvCxnSpPr>
            <a:cxnSpLocks/>
          </p:cNvCxnSpPr>
          <p:nvPr/>
        </p:nvCxnSpPr>
        <p:spPr>
          <a:xfrm flipV="1">
            <a:off x="6694857" y="6008442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49A529-DEE7-32D9-821D-27D6217E962E}"/>
              </a:ext>
            </a:extLst>
          </p:cNvPr>
          <p:cNvCxnSpPr>
            <a:cxnSpLocks/>
          </p:cNvCxnSpPr>
          <p:nvPr/>
        </p:nvCxnSpPr>
        <p:spPr>
          <a:xfrm flipV="1">
            <a:off x="6330791" y="5914206"/>
            <a:ext cx="0" cy="315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0F6A80-A4C5-DF74-E174-BF9DF382DCE6}"/>
              </a:ext>
            </a:extLst>
          </p:cNvPr>
          <p:cNvCxnSpPr>
            <a:cxnSpLocks/>
          </p:cNvCxnSpPr>
          <p:nvPr/>
        </p:nvCxnSpPr>
        <p:spPr>
          <a:xfrm>
            <a:off x="2650066" y="4557912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BD0F02-E785-37CD-8792-E6904989E35D}"/>
              </a:ext>
            </a:extLst>
          </p:cNvPr>
          <p:cNvCxnSpPr>
            <a:cxnSpLocks/>
          </p:cNvCxnSpPr>
          <p:nvPr/>
        </p:nvCxnSpPr>
        <p:spPr>
          <a:xfrm>
            <a:off x="2929466" y="4366024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F5329CB-93F5-5883-9BA0-DED3CDA865DC}"/>
              </a:ext>
            </a:extLst>
          </p:cNvPr>
          <p:cNvCxnSpPr>
            <a:cxnSpLocks/>
          </p:cNvCxnSpPr>
          <p:nvPr/>
        </p:nvCxnSpPr>
        <p:spPr>
          <a:xfrm>
            <a:off x="3124356" y="4262681"/>
            <a:ext cx="0" cy="42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D000339-7801-FE15-1E66-C94F3F8C2F77}"/>
              </a:ext>
            </a:extLst>
          </p:cNvPr>
          <p:cNvCxnSpPr>
            <a:cxnSpLocks/>
          </p:cNvCxnSpPr>
          <p:nvPr/>
        </p:nvCxnSpPr>
        <p:spPr>
          <a:xfrm>
            <a:off x="3905250" y="4457700"/>
            <a:ext cx="0" cy="252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FE0A-B5AC-A6AE-6225-1CDCE5AF5A51}"/>
              </a:ext>
            </a:extLst>
          </p:cNvPr>
          <p:cNvCxnSpPr>
            <a:cxnSpLocks/>
          </p:cNvCxnSpPr>
          <p:nvPr/>
        </p:nvCxnSpPr>
        <p:spPr>
          <a:xfrm flipV="1">
            <a:off x="3650943" y="5270104"/>
            <a:ext cx="0" cy="21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B373FF-D015-E268-98A6-25C8F9D20E76}"/>
              </a:ext>
            </a:extLst>
          </p:cNvPr>
          <p:cNvCxnSpPr>
            <a:cxnSpLocks/>
          </p:cNvCxnSpPr>
          <p:nvPr/>
        </p:nvCxnSpPr>
        <p:spPr>
          <a:xfrm>
            <a:off x="4451350" y="499534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1BD1F-5526-4FD1-63B6-7006A9C38B65}"/>
              </a:ext>
            </a:extLst>
          </p:cNvPr>
          <p:cNvCxnSpPr>
            <a:cxnSpLocks/>
          </p:cNvCxnSpPr>
          <p:nvPr/>
        </p:nvCxnSpPr>
        <p:spPr>
          <a:xfrm>
            <a:off x="5267893" y="4984418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4434A-998F-02B6-4464-7CA324423D77}"/>
              </a:ext>
            </a:extLst>
          </p:cNvPr>
          <p:cNvCxnSpPr>
            <a:cxnSpLocks/>
          </p:cNvCxnSpPr>
          <p:nvPr/>
        </p:nvCxnSpPr>
        <p:spPr>
          <a:xfrm>
            <a:off x="6330791" y="2641223"/>
            <a:ext cx="0" cy="274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E938FD8C-4A40-00E8-4C35-4E46908CE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982" y="74121"/>
            <a:ext cx="3122449" cy="2128942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">
            <a:extLst>
              <a:ext uri="{FF2B5EF4-FFF2-40B4-BE49-F238E27FC236}">
                <a16:creationId xmlns:a16="http://schemas.microsoft.com/office/drawing/2014/main" id="{4A78D088-9D6F-3869-9AF3-6548C9F2B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805" y="63740"/>
            <a:ext cx="3129203" cy="21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8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2219-9200-EBC8-E011-6CADEB39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D9D24-528C-083F-0161-373DDD9C326A}"/>
              </a:ext>
            </a:extLst>
          </p:cNvPr>
          <p:cNvSpPr txBox="1"/>
          <p:nvPr/>
        </p:nvSpPr>
        <p:spPr>
          <a:xfrm>
            <a:off x="469900" y="1476172"/>
            <a:ext cx="828221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Showed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can see VLF amplitude perturbations associated with injections and high energy precipitating flux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Next up: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Calculate the upper and lower bounds of the area for this pulsating aurora patch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can estimate total energy flux with our energy flux at one point and the estimation of the area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Include phase data to my analysis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D7F6D-DCEC-8DBD-6C1E-8EFF6E39527E}"/>
              </a:ext>
            </a:extLst>
          </p:cNvPr>
          <p:cNvSpPr txBox="1"/>
          <p:nvPr/>
        </p:nvSpPr>
        <p:spPr>
          <a:xfrm>
            <a:off x="1367341" y="5043672"/>
            <a:ext cx="2877663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Questions and comments?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956BF-1FCF-F9F3-7D6B-E0B0F90AC93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72644" y="4628400"/>
            <a:ext cx="3201456" cy="219766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3117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2069-6A53-CBDB-3897-D5C14BA49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951" y="794474"/>
            <a:ext cx="7715249" cy="75990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AE726-A868-DACF-1DBF-7D047516F493}"/>
              </a:ext>
            </a:extLst>
          </p:cNvPr>
          <p:cNvSpPr txBox="1"/>
          <p:nvPr/>
        </p:nvSpPr>
        <p:spPr>
          <a:xfrm>
            <a:off x="625401" y="1496016"/>
            <a:ext cx="8448749" cy="59093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Clilverd</a:t>
            </a:r>
            <a:r>
              <a:rPr lang="en-US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+ 2009; 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Remote sensing space weather events: Antarctic‐Arctic 	radiation‐belt (dynamic) deposition‐VLF atmospheric research 	</a:t>
            </a:r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Konsortium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 network.; 10.1029/2008SW000412</a:t>
            </a:r>
          </a:p>
          <a:p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Kasahara+ 2018;  Pulsating aurora from electron scattering by chorus waves; 	10.1038/nature25505</a:t>
            </a:r>
          </a:p>
          <a:p>
            <a:r>
              <a:rPr lang="pt-BR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Palit+ 2018; Response of Earth's Upper Atmosphere and VLF Propagation to 	Celestial X‐Ray Ionization: Investigation With Monte Carlo Simulation 	and Long Wave Propagation Capability code; 10.1029/2018JA025992</a:t>
            </a:r>
          </a:p>
          <a:p>
            <a:r>
              <a:rPr lang="pt-BR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Partamies+ 2017;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Occurrence and average behavior of pulsating aurora; 	</a:t>
            </a:r>
            <a:r>
              <a:rPr lang="pt-BR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10.1002/2017JA024039 </a:t>
            </a:r>
          </a:p>
          <a:p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Partamies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+ 2019;  Patch Size Evolution During Pulsating Aurora; 	10.1029/2018JA026423</a:t>
            </a:r>
            <a:endParaRPr lang="pt-BR" sz="1800" b="0" strike="noStrike" spc="-1" dirty="0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Sandahl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+ 1980; Rocket observations of precipitating electrons over a pulsating 	aurora; 10.1029/GL007i005p00309</a:t>
            </a: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Turunen+ 2016;  Mesospheric ozone destruction by high‐energy electron 	precipitation associated with pulsating aurora; 10.1002/2016JD025015</a:t>
            </a: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Verronen</a:t>
            </a:r>
            <a:r>
              <a:rPr lang="en-US" sz="1800" b="0" strike="noStrike" spc="-1" dirty="0">
                <a:solidFill>
                  <a:schemeClr val="bg1"/>
                </a:solidFill>
                <a:latin typeface="Arial" panose="020B0604020202020204" pitchFamily="34" charset="0"/>
                <a:ea typeface="Noto Sans CJK SC"/>
                <a:cs typeface="Arial" panose="020B0604020202020204" pitchFamily="34" charset="0"/>
              </a:rPr>
              <a:t>+ 2021; Simulated seasonal impact on middle atmospheric ozone from 	high energy electron precipitation related to pulsating aurorae; 	10.5194/angeo-39-883-2021</a:t>
            </a: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solidFill>
                <a:schemeClr val="bg1"/>
              </a:solidFill>
              <a:latin typeface="Arial" panose="020B0604020202020204" pitchFamily="34" charset="0"/>
              <a:ea typeface="Noto Sans CJK SC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1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BA48-AE65-0474-E84C-43BC46F5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01806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Pulsating aurora is important to understand energy flow between M-I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ACF4-7AC0-C7F9-01B6-3EB5D99D53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2505" y="1557792"/>
            <a:ext cx="4789071" cy="463125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Pulsating aurora is a diffuse like aurora that “blinks” on and off in patches with a variable size and frequency [</a:t>
            </a:r>
            <a:r>
              <a:rPr lang="en-US" sz="2000" dirty="0" err="1"/>
              <a:t>Partamies</a:t>
            </a:r>
            <a:r>
              <a:rPr lang="en-US" sz="2000" dirty="0"/>
              <a:t>+ 2019]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They are caused by magnetospheric waves that pitch angle scatter </a:t>
            </a:r>
            <a:r>
              <a:rPr lang="en-US" sz="2000" b="0" strike="noStrike" spc="-1" dirty="0">
                <a:solidFill>
                  <a:srgbClr val="000000"/>
                </a:solidFill>
              </a:rPr>
              <a:t>electrons magnetically trapped in the outer radiation belt region [Kasahara+ 2018]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They typically have higher energies (~100keV), are more common and last longer than other types of aurora [</a:t>
            </a:r>
            <a:r>
              <a:rPr lang="en-US" sz="2000" dirty="0" err="1"/>
              <a:t>Partamies</a:t>
            </a:r>
            <a:r>
              <a:rPr lang="en-US" sz="2000" dirty="0"/>
              <a:t>+ 2019, </a:t>
            </a:r>
            <a:r>
              <a:rPr lang="en-US" sz="2000" dirty="0" err="1"/>
              <a:t>Sandahl</a:t>
            </a:r>
            <a:r>
              <a:rPr lang="en-US" sz="2000" dirty="0"/>
              <a:t>+ 1980]</a:t>
            </a:r>
          </a:p>
        </p:txBody>
      </p:sp>
      <p:pic>
        <p:nvPicPr>
          <p:cNvPr id="6" name="allsky_2022_03_05">
            <a:hlinkClick r:id="" action="ppaction://media"/>
            <a:extLst>
              <a:ext uri="{FF2B5EF4-FFF2-40B4-BE49-F238E27FC236}">
                <a16:creationId xmlns:a16="http://schemas.microsoft.com/office/drawing/2014/main" id="{FCB6BD2B-93E7-9D90-2DCD-C277AEE0F1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374" end="317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1928" y="1502742"/>
            <a:ext cx="3678097" cy="42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843D-83B2-AB25-E4AD-0CAA4D61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whole movie</a:t>
            </a:r>
          </a:p>
        </p:txBody>
      </p:sp>
      <p:pic>
        <p:nvPicPr>
          <p:cNvPr id="3" name="multi-platform-2022-03-05_paths_10-14">
            <a:hlinkClick r:id="" action="ppaction://media"/>
            <a:extLst>
              <a:ext uri="{FF2B5EF4-FFF2-40B4-BE49-F238E27FC236}">
                <a16:creationId xmlns:a16="http://schemas.microsoft.com/office/drawing/2014/main" id="{D5A1933B-9032-7096-3379-510D75532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8207" y="1395867"/>
            <a:ext cx="6079507" cy="4241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800DB-626C-F8DA-F875-C7C321CCC7DB}"/>
              </a:ext>
            </a:extLst>
          </p:cNvPr>
          <p:cNvSpPr txBox="1"/>
          <p:nvPr/>
        </p:nvSpPr>
        <p:spPr>
          <a:xfrm>
            <a:off x="0" y="5798851"/>
            <a:ext cx="925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Red path = no observed perturbation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Green path = perturbation observed (peak)</a:t>
            </a:r>
          </a:p>
        </p:txBody>
      </p:sp>
    </p:spTree>
    <p:extLst>
      <p:ext uri="{BB962C8B-B14F-4D97-AF65-F5344CB8AC3E}">
        <p14:creationId xmlns:p14="http://schemas.microsoft.com/office/powerpoint/2010/main" val="22796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9271-F3E2-3EC0-BC77-F0852A81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68" y="348091"/>
            <a:ext cx="5703407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To see the perturbations more clearly, we subtract off the QDC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B32D-4C5C-07E2-476B-6747EA8997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4439105"/>
            <a:ext cx="7688645" cy="1682561"/>
          </a:xfrm>
        </p:spPr>
        <p:txBody>
          <a:bodyPr>
            <a:normAutofit fontScale="92500" lnSpcReduction="10000"/>
          </a:bodyPr>
          <a:lstStyle/>
          <a:p>
            <a:r>
              <a:rPr lang="en-US" sz="1800"/>
              <a:t>The arrows are perturbations pointed out near the time of pulsating aurora event</a:t>
            </a:r>
          </a:p>
          <a:p>
            <a:pPr lvl="1"/>
            <a:r>
              <a:rPr lang="en-US" sz="1800"/>
              <a:t>Perturbation = deviation from the QDC that is outside of the normal variability</a:t>
            </a:r>
          </a:p>
          <a:p>
            <a:r>
              <a:rPr lang="en-US" sz="1800"/>
              <a:t>The zero line and the variability of the QDC serve to help guide your eye to see what is an event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80A2D-E9F4-7960-00E9-F73E5D56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" y="1623220"/>
            <a:ext cx="8896012" cy="273888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312F4C-6B52-B32D-E78A-F2B94C6A0BCF}"/>
              </a:ext>
            </a:extLst>
          </p:cNvPr>
          <p:cNvCxnSpPr/>
          <p:nvPr/>
        </p:nvCxnSpPr>
        <p:spPr>
          <a:xfrm flipV="1">
            <a:off x="4318000" y="386080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A8F720-A6D1-556D-198D-8CF59F685FD7}"/>
              </a:ext>
            </a:extLst>
          </p:cNvPr>
          <p:cNvCxnSpPr/>
          <p:nvPr/>
        </p:nvCxnSpPr>
        <p:spPr>
          <a:xfrm flipV="1">
            <a:off x="4587240" y="341376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9510B-4A2D-83C8-5891-A9560E1AB74D}"/>
              </a:ext>
            </a:extLst>
          </p:cNvPr>
          <p:cNvCxnSpPr/>
          <p:nvPr/>
        </p:nvCxnSpPr>
        <p:spPr>
          <a:xfrm flipV="1">
            <a:off x="4912360" y="321564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D7A72B-4A38-BAA5-AB78-2E045521DF66}"/>
              </a:ext>
            </a:extLst>
          </p:cNvPr>
          <p:cNvCxnSpPr/>
          <p:nvPr/>
        </p:nvCxnSpPr>
        <p:spPr>
          <a:xfrm flipV="1">
            <a:off x="5328920" y="342392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1E355E-2541-2B8C-EFD7-1AA7FEA4E9BE}"/>
              </a:ext>
            </a:extLst>
          </p:cNvPr>
          <p:cNvCxnSpPr/>
          <p:nvPr/>
        </p:nvCxnSpPr>
        <p:spPr>
          <a:xfrm flipV="1">
            <a:off x="5872480" y="3408680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895907-E787-79E8-E55F-879AA166FD2C}"/>
              </a:ext>
            </a:extLst>
          </p:cNvPr>
          <p:cNvCxnSpPr>
            <a:cxnSpLocks/>
          </p:cNvCxnSpPr>
          <p:nvPr/>
        </p:nvCxnSpPr>
        <p:spPr>
          <a:xfrm>
            <a:off x="4739640" y="1986280"/>
            <a:ext cx="0" cy="477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0971BE7-DD25-1CE2-D5E8-BC57024E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4"/>
          <a:stretch/>
        </p:blipFill>
        <p:spPr>
          <a:xfrm>
            <a:off x="6761482" y="293126"/>
            <a:ext cx="2049238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35F92-2453-85F1-F842-00CF0EFDDAE0}"/>
              </a:ext>
            </a:extLst>
          </p:cNvPr>
          <p:cNvSpPr txBox="1"/>
          <p:nvPr/>
        </p:nvSpPr>
        <p:spPr>
          <a:xfrm rot="16200000">
            <a:off x="116101" y="2348384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151515"/>
                </a:solidFill>
              </a:rPr>
              <a:t>(dB)</a:t>
            </a:r>
          </a:p>
        </p:txBody>
      </p:sp>
    </p:spTree>
    <p:extLst>
      <p:ext uri="{BB962C8B-B14F-4D97-AF65-F5344CB8AC3E}">
        <p14:creationId xmlns:p14="http://schemas.microsoft.com/office/powerpoint/2010/main" val="3186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CBB2-F610-40B4-A124-363EF63E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526778"/>
            <a:ext cx="7715251" cy="869089"/>
          </a:xfrm>
        </p:spPr>
        <p:txBody>
          <a:bodyPr/>
          <a:lstStyle/>
          <a:p>
            <a:r>
              <a:rPr lang="en-US" dirty="0"/>
              <a:t>Talk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3FCDE-F6D7-41FF-9845-D3893750EB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7688645" cy="4256843"/>
          </a:xfrm>
        </p:spPr>
        <p:txBody>
          <a:bodyPr/>
          <a:lstStyle/>
          <a:p>
            <a:r>
              <a:rPr lang="en-US"/>
              <a:t>Pulsating aurora </a:t>
            </a:r>
          </a:p>
          <a:p>
            <a:r>
              <a:rPr lang="en-US"/>
              <a:t>Night of the LAMP launch</a:t>
            </a:r>
          </a:p>
          <a:p>
            <a:r>
              <a:rPr lang="en-US" dirty="0"/>
              <a:t>Overview of the AARDDVARK system</a:t>
            </a:r>
          </a:p>
          <a:p>
            <a:r>
              <a:rPr lang="en-US" dirty="0"/>
              <a:t>Plan of how I’m using ARRDDVARK</a:t>
            </a:r>
          </a:p>
          <a:p>
            <a:pPr lvl="1"/>
            <a:r>
              <a:rPr lang="en-US"/>
              <a:t>Paths will intersect pulsating aurora are</a:t>
            </a:r>
          </a:p>
          <a:p>
            <a:pPr lvl="1"/>
            <a:r>
              <a:rPr lang="en-US"/>
              <a:t>Quiet</a:t>
            </a:r>
            <a:r>
              <a:rPr lang="en-US" dirty="0"/>
              <a:t> day curve fit</a:t>
            </a:r>
          </a:p>
          <a:p>
            <a:r>
              <a:rPr lang="en-US" dirty="0"/>
              <a:t>VLF Amplitude data with examples of perturbations</a:t>
            </a:r>
          </a:p>
          <a:p>
            <a:r>
              <a:rPr lang="en-US" dirty="0"/>
              <a:t>Movie </a:t>
            </a:r>
            <a:r>
              <a:rPr lang="en-US"/>
              <a:t>of perturbations per path</a:t>
            </a:r>
            <a:endParaRPr lang="en-US" dirty="0"/>
          </a:p>
          <a:p>
            <a:r>
              <a:rPr lang="en-US"/>
              <a:t>Future work - </a:t>
            </a:r>
            <a:r>
              <a:rPr lang="en-US" dirty="0"/>
              <a:t>Area estimation</a:t>
            </a:r>
          </a:p>
        </p:txBody>
      </p:sp>
    </p:spTree>
    <p:extLst>
      <p:ext uri="{BB962C8B-B14F-4D97-AF65-F5344CB8AC3E}">
        <p14:creationId xmlns:p14="http://schemas.microsoft.com/office/powerpoint/2010/main" val="214787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CC4F-5645-4E97-9FC3-6A176834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55528"/>
            <a:ext cx="7715251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Pulsating aurora has an influence on ozone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E38C-9580-C36F-3B76-4467B1F821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4" y="1686758"/>
            <a:ext cx="8097117" cy="4256843"/>
          </a:xfrm>
        </p:spPr>
        <p:txBody>
          <a:bodyPr>
            <a:normAutofit/>
          </a:bodyPr>
          <a:lstStyle/>
          <a:p>
            <a:r>
              <a:rPr lang="en-US" sz="2000"/>
              <a:t>Can produce NOx and </a:t>
            </a:r>
            <a:r>
              <a:rPr lang="en-US" sz="2000" err="1"/>
              <a:t>HOx</a:t>
            </a:r>
            <a:r>
              <a:rPr lang="en-US" sz="2000"/>
              <a:t> molecules, which get </a:t>
            </a:r>
            <a:r>
              <a:rPr lang="en-US" sz="2000" err="1"/>
              <a:t>convected</a:t>
            </a:r>
            <a:r>
              <a:rPr lang="en-US" sz="2000"/>
              <a:t> to lower altitudes and deplete ozone [Turunen+ 2016, </a:t>
            </a:r>
            <a:r>
              <a:rPr lang="en-US" sz="2000" err="1"/>
              <a:t>Verronen</a:t>
            </a:r>
            <a:r>
              <a:rPr lang="en-US" sz="2000"/>
              <a:t>+, 2021].</a:t>
            </a:r>
          </a:p>
          <a:p>
            <a:r>
              <a:rPr lang="en-US" sz="2000"/>
              <a:t>Figure below from </a:t>
            </a:r>
            <a:r>
              <a:rPr lang="en-US" sz="2000" err="1"/>
              <a:t>Verronen</a:t>
            </a:r>
            <a:r>
              <a:rPr lang="en-US" sz="2000"/>
              <a:t>+ 2021 showing the increase in NOx and resulting decrease in ozone during a modeled pulsating aurora event </a:t>
            </a:r>
          </a:p>
          <a:p>
            <a:r>
              <a:rPr lang="en-US" sz="2000"/>
              <a:t>We want to be able to better estimate the energy deposition of pulsating aurora to be able to understand it’s effect on our climate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4808B-74C3-B3D9-3E41-2DB53C724023}"/>
              </a:ext>
            </a:extLst>
          </p:cNvPr>
          <p:cNvPicPr/>
          <p:nvPr/>
        </p:nvPicPr>
        <p:blipFill rotWithShape="1">
          <a:blip r:embed="rId2"/>
          <a:srcRect t="49421"/>
          <a:stretch/>
        </p:blipFill>
        <p:spPr>
          <a:xfrm>
            <a:off x="5072012" y="3715352"/>
            <a:ext cx="3099713" cy="2605444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E1C88-8859-E3BD-C115-CB38253472A4}"/>
              </a:ext>
            </a:extLst>
          </p:cNvPr>
          <p:cNvPicPr/>
          <p:nvPr/>
        </p:nvPicPr>
        <p:blipFill rotWithShape="1">
          <a:blip r:embed="rId2"/>
          <a:srcRect b="49421"/>
          <a:stretch/>
        </p:blipFill>
        <p:spPr>
          <a:xfrm>
            <a:off x="1944303" y="3802867"/>
            <a:ext cx="2953383" cy="251792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2753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BC2B-97F8-00EC-1A0C-62A80DB9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4" y="374829"/>
            <a:ext cx="8429625" cy="869089"/>
          </a:xfrm>
        </p:spPr>
        <p:txBody>
          <a:bodyPr>
            <a:normAutofit fontScale="90000"/>
          </a:bodyPr>
          <a:lstStyle/>
          <a:p>
            <a:r>
              <a:rPr lang="en-US" dirty="0"/>
              <a:t>Pulsating aurora during the night of March 5</a:t>
            </a:r>
            <a:r>
              <a:rPr lang="en-US" baseline="30000" dirty="0"/>
              <a:t>th</a:t>
            </a:r>
            <a:r>
              <a:rPr lang="en-US" dirty="0"/>
              <a:t>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DA0F-68EA-55CB-7F30-240BF4F1CE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375" y="1396329"/>
            <a:ext cx="8192120" cy="4256843"/>
          </a:xfrm>
        </p:spPr>
        <p:txBody>
          <a:bodyPr/>
          <a:lstStyle/>
          <a:p>
            <a:r>
              <a:rPr lang="en-US"/>
              <a:t>The Arase satellite saw high energy particle injections concurrent with increase in pulsating aurora activity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7BFB7-8A33-95AB-62D5-BC7E6218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0" y="2262092"/>
            <a:ext cx="5711561" cy="3681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FAC4E-2064-AB07-A49A-78472DAD5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7" b="13796"/>
          <a:stretch/>
        </p:blipFill>
        <p:spPr>
          <a:xfrm>
            <a:off x="5846900" y="2721272"/>
            <a:ext cx="3297099" cy="269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087CE-D3C7-99D5-7F32-93DC44FBDF69}"/>
              </a:ext>
            </a:extLst>
          </p:cNvPr>
          <p:cNvSpPr txBox="1"/>
          <p:nvPr/>
        </p:nvSpPr>
        <p:spPr>
          <a:xfrm>
            <a:off x="6032665" y="2262092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Footpoint</a:t>
            </a:r>
            <a:r>
              <a:rPr lang="en-US" sz="2000"/>
              <a:t> at 11:05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B25DEE-89BB-18F2-A8D9-C150AD5996E3}"/>
              </a:ext>
            </a:extLst>
          </p:cNvPr>
          <p:cNvCxnSpPr/>
          <p:nvPr/>
        </p:nvCxnSpPr>
        <p:spPr>
          <a:xfrm>
            <a:off x="1919446" y="2262092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2545EE-0F10-14E5-2335-48B2E05192BB}"/>
              </a:ext>
            </a:extLst>
          </p:cNvPr>
          <p:cNvCxnSpPr/>
          <p:nvPr/>
        </p:nvCxnSpPr>
        <p:spPr>
          <a:xfrm>
            <a:off x="2107472" y="2260116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531140-A99B-25C4-90EA-933D4B12392C}"/>
              </a:ext>
            </a:extLst>
          </p:cNvPr>
          <p:cNvCxnSpPr/>
          <p:nvPr/>
        </p:nvCxnSpPr>
        <p:spPr>
          <a:xfrm>
            <a:off x="2509251" y="2270013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45F56-74F0-DA1E-52A9-BA641F1D7F94}"/>
              </a:ext>
            </a:extLst>
          </p:cNvPr>
          <p:cNvCxnSpPr/>
          <p:nvPr/>
        </p:nvCxnSpPr>
        <p:spPr>
          <a:xfrm>
            <a:off x="3267290" y="2268034"/>
            <a:ext cx="0" cy="3568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6F3A7-F2E9-2560-52E0-541BC478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917" y="1929819"/>
            <a:ext cx="2549508" cy="25412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A57C67-F597-7416-91D3-B81690F0F5D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467126" y="5421481"/>
            <a:ext cx="2012852" cy="1381741"/>
          </a:xfrm>
          <a:prstGeom prst="rect">
            <a:avLst/>
          </a:prstGeom>
          <a:ln w="0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2AFE75-E605-874D-FBB5-368595719F82}"/>
              </a:ext>
            </a:extLst>
          </p:cNvPr>
          <p:cNvSpPr txBox="1"/>
          <p:nvPr/>
        </p:nvSpPr>
        <p:spPr>
          <a:xfrm>
            <a:off x="4064000" y="6547246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credit: Justin </a:t>
            </a:r>
            <a:r>
              <a:rPr lang="en-US" sz="1400" dirty="0" err="1">
                <a:solidFill>
                  <a:schemeClr val="bg1"/>
                </a:solidFill>
              </a:rPr>
              <a:t>Hartney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EEE61-9C7E-6CA3-D242-24C7022F3E2E}"/>
              </a:ext>
            </a:extLst>
          </p:cNvPr>
          <p:cNvSpPr txBox="1"/>
          <p:nvPr/>
        </p:nvSpPr>
        <p:spPr>
          <a:xfrm>
            <a:off x="7239998" y="5135489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Aurorax</a:t>
            </a:r>
            <a:r>
              <a:rPr lang="en-US" sz="1400">
                <a:solidFill>
                  <a:schemeClr val="bg1"/>
                </a:solidFill>
              </a:rPr>
              <a:t> event explorer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978002-2FBE-477A-DD49-502C122894DC}"/>
              </a:ext>
            </a:extLst>
          </p:cNvPr>
          <p:cNvSpPr txBox="1"/>
          <p:nvPr/>
        </p:nvSpPr>
        <p:spPr>
          <a:xfrm>
            <a:off x="135340" y="5942108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Jaynes </a:t>
            </a:r>
          </a:p>
        </p:txBody>
      </p:sp>
    </p:spTree>
    <p:extLst>
      <p:ext uri="{BB962C8B-B14F-4D97-AF65-F5344CB8AC3E}">
        <p14:creationId xmlns:p14="http://schemas.microsoft.com/office/powerpoint/2010/main" val="143770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BFC0-9C5E-B06A-3637-9708D734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13043"/>
            <a:ext cx="8168368" cy="869089"/>
          </a:xfrm>
        </p:spPr>
        <p:txBody>
          <a:bodyPr>
            <a:normAutofit fontScale="90000"/>
          </a:bodyPr>
          <a:lstStyle/>
          <a:p>
            <a:r>
              <a:rPr lang="en-US"/>
              <a:t>With ISR data we can calculate energy flux at one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C5E6-B94A-0A1C-6F17-9B7F3E9D115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676" y="1536182"/>
            <a:ext cx="4829536" cy="24339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use an inversion method [</a:t>
            </a:r>
            <a:r>
              <a:rPr lang="en-US" dirty="0" err="1"/>
              <a:t>Semeter</a:t>
            </a:r>
            <a:r>
              <a:rPr lang="en-US" dirty="0"/>
              <a:t> and </a:t>
            </a:r>
            <a:r>
              <a:rPr lang="en-US" dirty="0" err="1"/>
              <a:t>Kamalabadi</a:t>
            </a:r>
            <a:r>
              <a:rPr lang="en-US" dirty="0"/>
              <a:t>, 2005] that calculates the precipitating number flux from electron density over altitude measurements</a:t>
            </a:r>
          </a:p>
          <a:p>
            <a:r>
              <a:rPr lang="en-US" dirty="0"/>
              <a:t>We use the Poker Flat Incoherent Scatter Radar (PFISR) to find the energy flux – verified by ELFIN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53810-E99B-9F0C-8D1A-32D9FFFEE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19"/>
          <a:stretch/>
        </p:blipFill>
        <p:spPr>
          <a:xfrm>
            <a:off x="447676" y="3871356"/>
            <a:ext cx="8519332" cy="23916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649D05-0E79-031E-8850-94B9221B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12" y="1040769"/>
            <a:ext cx="3791737" cy="28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0379-2B8A-42C0-8174-A22B7008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89510"/>
            <a:ext cx="7715250" cy="1331865"/>
          </a:xfrm>
        </p:spPr>
        <p:txBody>
          <a:bodyPr/>
          <a:lstStyle/>
          <a:p>
            <a:r>
              <a:rPr lang="en-US" dirty="0"/>
              <a:t>AARDDVARK is a global network of VLF receivers and transmitters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B975-6DEE-435D-BD89-361073623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734676"/>
            <a:ext cx="7715250" cy="3892859"/>
          </a:xfrm>
        </p:spPr>
        <p:txBody>
          <a:bodyPr>
            <a:normAutofit/>
          </a:bodyPr>
          <a:lstStyle/>
          <a:p>
            <a:r>
              <a:rPr lang="en-US" sz="2000" dirty="0"/>
              <a:t>Perturbations can occur in VLF amplitude and phase during events of high energy precipitation, solar proton events, lighting, and x-rays to name a few [</a:t>
            </a:r>
            <a:r>
              <a:rPr lang="en-US" sz="2000" dirty="0" err="1"/>
              <a:t>Clilverd</a:t>
            </a:r>
            <a:r>
              <a:rPr lang="en-US" sz="2000" dirty="0"/>
              <a:t>+, 2009]</a:t>
            </a:r>
          </a:p>
          <a:p>
            <a:r>
              <a:rPr lang="en-US" sz="2000" dirty="0"/>
              <a:t>The change in effective reflection height of the ionosphere can cause these perturbations [</a:t>
            </a:r>
            <a:r>
              <a:rPr lang="en-US" sz="2000" dirty="0" err="1"/>
              <a:t>Palit</a:t>
            </a:r>
            <a:r>
              <a:rPr lang="en-US" sz="2000" dirty="0"/>
              <a:t>+, 2018]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3A4AD-D3D8-ACDB-A9A8-2BDDFE61E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989" y="3626057"/>
            <a:ext cx="4600112" cy="254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7C7F7-D924-5C1E-59CB-841C14939824}"/>
              </a:ext>
            </a:extLst>
          </p:cNvPr>
          <p:cNvSpPr txBox="1"/>
          <p:nvPr/>
        </p:nvSpPr>
        <p:spPr>
          <a:xfrm>
            <a:off x="596271" y="3540705"/>
            <a:ext cx="3303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Since pulsating aurora typically has high energy precipitation (~100 keV) and associated microbursts (relativistic energies), it can cause these 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8253D-710E-CE8A-4DAF-C9C6D23A4287}"/>
              </a:ext>
            </a:extLst>
          </p:cNvPr>
          <p:cNvSpPr txBox="1"/>
          <p:nvPr/>
        </p:nvSpPr>
        <p:spPr>
          <a:xfrm>
            <a:off x="4680153" y="643698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University of Otago website </a:t>
            </a:r>
          </a:p>
        </p:txBody>
      </p:sp>
    </p:spTree>
    <p:extLst>
      <p:ext uri="{BB962C8B-B14F-4D97-AF65-F5344CB8AC3E}">
        <p14:creationId xmlns:p14="http://schemas.microsoft.com/office/powerpoint/2010/main" val="86486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C9A4-244E-8352-863D-D66990EE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AARDDVARK paths overlap the pulsating aurora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8D6D-DDBE-20BF-A03C-FC0DAF666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867191"/>
            <a:ext cx="3952628" cy="42313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Several paths connected to the Fairbanks and Edmonton receivers cris-cross the observed pulsating aurora region</a:t>
            </a:r>
          </a:p>
          <a:p>
            <a:r>
              <a:rPr lang="en-US" dirty="0"/>
              <a:t>We use the following transmitters:</a:t>
            </a:r>
          </a:p>
          <a:p>
            <a:pPr marL="0" indent="0">
              <a:buNone/>
            </a:pPr>
            <a:r>
              <a:rPr lang="en-US" dirty="0"/>
              <a:t>NLK – Seattle, USA</a:t>
            </a:r>
          </a:p>
          <a:p>
            <a:pPr marL="0" indent="0">
              <a:buNone/>
            </a:pPr>
            <a:r>
              <a:rPr lang="en-US" dirty="0"/>
              <a:t>NDK – North Dakota, USA</a:t>
            </a:r>
          </a:p>
          <a:p>
            <a:pPr marL="0" indent="0">
              <a:buNone/>
            </a:pPr>
            <a:r>
              <a:rPr lang="en-US" dirty="0"/>
              <a:t>NAA – Maine, USA</a:t>
            </a:r>
          </a:p>
          <a:p>
            <a:pPr marL="0" indent="0">
              <a:buNone/>
            </a:pPr>
            <a:r>
              <a:rPr lang="en-US" dirty="0"/>
              <a:t>NRK – Iceland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D5B95-769E-DA49-2004-BD7F5A34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22734"/>
            <a:ext cx="4459533" cy="4120220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034927C0-FCFE-B24D-D400-A56D093A4243}"/>
              </a:ext>
            </a:extLst>
          </p:cNvPr>
          <p:cNvSpPr/>
          <p:nvPr/>
        </p:nvSpPr>
        <p:spPr>
          <a:xfrm rot="19889153" flipH="1">
            <a:off x="6032121" y="3281012"/>
            <a:ext cx="702037" cy="2515505"/>
          </a:xfrm>
          <a:prstGeom prst="arc">
            <a:avLst>
              <a:gd name="adj1" fmla="val 16624160"/>
              <a:gd name="adj2" fmla="val 455502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2821320-168E-1644-261F-C9E307132F3D}"/>
              </a:ext>
            </a:extLst>
          </p:cNvPr>
          <p:cNvSpPr/>
          <p:nvPr/>
        </p:nvSpPr>
        <p:spPr>
          <a:xfrm rot="17875453">
            <a:off x="6304392" y="2985943"/>
            <a:ext cx="802024" cy="2655415"/>
          </a:xfrm>
          <a:prstGeom prst="arc">
            <a:avLst>
              <a:gd name="adj1" fmla="val 16624160"/>
              <a:gd name="adj2" fmla="val 442001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B3F2E8-5FD3-F133-9C84-2B38F51E752A}"/>
              </a:ext>
            </a:extLst>
          </p:cNvPr>
          <p:cNvSpPr/>
          <p:nvPr/>
        </p:nvSpPr>
        <p:spPr>
          <a:xfrm rot="1211838" flipH="1">
            <a:off x="5415837" y="3379071"/>
            <a:ext cx="410658" cy="1367275"/>
          </a:xfrm>
          <a:prstGeom prst="arc">
            <a:avLst>
              <a:gd name="adj1" fmla="val 17456405"/>
              <a:gd name="adj2" fmla="val 441780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A28C667C-1F5F-7D7F-EDC3-EC506D2A1E7D}"/>
              </a:ext>
            </a:extLst>
          </p:cNvPr>
          <p:cNvSpPr/>
          <p:nvPr/>
        </p:nvSpPr>
        <p:spPr>
          <a:xfrm rot="21379759" flipH="1">
            <a:off x="5581795" y="3231848"/>
            <a:ext cx="739543" cy="2233169"/>
          </a:xfrm>
          <a:prstGeom prst="arc">
            <a:avLst>
              <a:gd name="adj1" fmla="val 17456405"/>
              <a:gd name="adj2" fmla="val 40184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D5F8FDE5-0E25-3726-2EFE-107D543A87E5}"/>
              </a:ext>
            </a:extLst>
          </p:cNvPr>
          <p:cNvSpPr/>
          <p:nvPr/>
        </p:nvSpPr>
        <p:spPr>
          <a:xfrm rot="20388825" flipH="1">
            <a:off x="5593471" y="4451517"/>
            <a:ext cx="335883" cy="758450"/>
          </a:xfrm>
          <a:prstGeom prst="arc">
            <a:avLst>
              <a:gd name="adj1" fmla="val 17456405"/>
              <a:gd name="adj2" fmla="val 31878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B3E1FAB-1491-71CA-633B-6007F305445A}"/>
              </a:ext>
            </a:extLst>
          </p:cNvPr>
          <p:cNvSpPr/>
          <p:nvPr/>
        </p:nvSpPr>
        <p:spPr>
          <a:xfrm rot="6575403">
            <a:off x="5387689" y="4393849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29B8153-1C79-73FF-7FED-F1FE5EB9302D}"/>
              </a:ext>
            </a:extLst>
          </p:cNvPr>
          <p:cNvSpPr/>
          <p:nvPr/>
        </p:nvSpPr>
        <p:spPr>
          <a:xfrm rot="18737225" flipH="1">
            <a:off x="5941447" y="3689675"/>
            <a:ext cx="696791" cy="2412996"/>
          </a:xfrm>
          <a:prstGeom prst="arc">
            <a:avLst>
              <a:gd name="adj1" fmla="val 17456405"/>
              <a:gd name="adj2" fmla="val 407799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4A24F3C-26B2-A586-0F0D-2A76F5F21FF8}"/>
              </a:ext>
            </a:extLst>
          </p:cNvPr>
          <p:cNvSpPr/>
          <p:nvPr/>
        </p:nvSpPr>
        <p:spPr>
          <a:xfrm rot="16200000" flipH="1">
            <a:off x="6172085" y="2474243"/>
            <a:ext cx="952293" cy="3454660"/>
          </a:xfrm>
          <a:prstGeom prst="arc">
            <a:avLst>
              <a:gd name="adj1" fmla="val 17456405"/>
              <a:gd name="adj2" fmla="val 413585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F8A6B-3592-08F5-88C9-9768B50D942C}"/>
              </a:ext>
            </a:extLst>
          </p:cNvPr>
          <p:cNvSpPr txBox="1"/>
          <p:nvPr/>
        </p:nvSpPr>
        <p:spPr>
          <a:xfrm>
            <a:off x="5240046" y="3140785"/>
            <a:ext cx="964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Fairbanks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1B360-EA6D-7B60-2E73-43CFECAE2846}"/>
              </a:ext>
            </a:extLst>
          </p:cNvPr>
          <p:cNvSpPr txBox="1"/>
          <p:nvPr/>
        </p:nvSpPr>
        <p:spPr>
          <a:xfrm>
            <a:off x="4475684" y="4643126"/>
            <a:ext cx="1007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Edmonton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45E27-FD10-FDE6-F925-CC0D1E295EA3}"/>
              </a:ext>
            </a:extLst>
          </p:cNvPr>
          <p:cNvSpPr txBox="1"/>
          <p:nvPr/>
        </p:nvSpPr>
        <p:spPr>
          <a:xfrm>
            <a:off x="4688168" y="4134692"/>
            <a:ext cx="5293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NLK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92CF6-E07B-FF69-AC68-1F73767DA438}"/>
              </a:ext>
            </a:extLst>
          </p:cNvPr>
          <p:cNvSpPr txBox="1"/>
          <p:nvPr/>
        </p:nvSpPr>
        <p:spPr>
          <a:xfrm>
            <a:off x="5162880" y="5195108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NDK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9EB36-8E5B-BF83-3F94-907E21E2B0C9}"/>
              </a:ext>
            </a:extLst>
          </p:cNvPr>
          <p:cNvSpPr txBox="1"/>
          <p:nvPr/>
        </p:nvSpPr>
        <p:spPr>
          <a:xfrm>
            <a:off x="6632984" y="5657630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0FD23"/>
                </a:solidFill>
              </a:rPr>
              <a:t>NAA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71662-40F0-4B2A-2293-7E899219C191}"/>
              </a:ext>
            </a:extLst>
          </p:cNvPr>
          <p:cNvSpPr txBox="1"/>
          <p:nvPr/>
        </p:nvSpPr>
        <p:spPr>
          <a:xfrm>
            <a:off x="7653814" y="4643126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A3D6A-653C-2A3A-CFCE-F800C74FA690}"/>
              </a:ext>
            </a:extLst>
          </p:cNvPr>
          <p:cNvSpPr txBox="1"/>
          <p:nvPr/>
        </p:nvSpPr>
        <p:spPr>
          <a:xfrm>
            <a:off x="4688168" y="641178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University of Otago website </a:t>
            </a:r>
          </a:p>
        </p:txBody>
      </p:sp>
    </p:spTree>
    <p:extLst>
      <p:ext uri="{BB962C8B-B14F-4D97-AF65-F5344CB8AC3E}">
        <p14:creationId xmlns:p14="http://schemas.microsoft.com/office/powerpoint/2010/main" val="179779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8877-28DA-53A2-5D51-BBE6A240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Piecing all our data sources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C82CE-497C-302F-2900-FECABF34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22734"/>
            <a:ext cx="4459533" cy="412022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AA89FBD8-F81A-DC2B-2678-706E6B5B5BC9}"/>
              </a:ext>
            </a:extLst>
          </p:cNvPr>
          <p:cNvSpPr/>
          <p:nvPr/>
        </p:nvSpPr>
        <p:spPr>
          <a:xfrm rot="19889153" flipH="1">
            <a:off x="6032121" y="3281012"/>
            <a:ext cx="702037" cy="2515505"/>
          </a:xfrm>
          <a:prstGeom prst="arc">
            <a:avLst>
              <a:gd name="adj1" fmla="val 16624160"/>
              <a:gd name="adj2" fmla="val 455502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90050301-4B20-42A7-6EEC-7F68A6296039}"/>
              </a:ext>
            </a:extLst>
          </p:cNvPr>
          <p:cNvSpPr/>
          <p:nvPr/>
        </p:nvSpPr>
        <p:spPr>
          <a:xfrm rot="17875453">
            <a:off x="6304392" y="2985943"/>
            <a:ext cx="802024" cy="2655415"/>
          </a:xfrm>
          <a:prstGeom prst="arc">
            <a:avLst>
              <a:gd name="adj1" fmla="val 16624160"/>
              <a:gd name="adj2" fmla="val 442001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8F466E8E-8642-D657-966F-F4F0EF0E7CF4}"/>
              </a:ext>
            </a:extLst>
          </p:cNvPr>
          <p:cNvSpPr/>
          <p:nvPr/>
        </p:nvSpPr>
        <p:spPr>
          <a:xfrm rot="1211838" flipH="1">
            <a:off x="5415837" y="3379071"/>
            <a:ext cx="410658" cy="1367275"/>
          </a:xfrm>
          <a:prstGeom prst="arc">
            <a:avLst>
              <a:gd name="adj1" fmla="val 17456405"/>
              <a:gd name="adj2" fmla="val 441780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D896142-F6DA-C3CB-97D1-B7CF8442895B}"/>
              </a:ext>
            </a:extLst>
          </p:cNvPr>
          <p:cNvSpPr/>
          <p:nvPr/>
        </p:nvSpPr>
        <p:spPr>
          <a:xfrm rot="21379759" flipH="1">
            <a:off x="5581795" y="3231848"/>
            <a:ext cx="739543" cy="2233169"/>
          </a:xfrm>
          <a:prstGeom prst="arc">
            <a:avLst>
              <a:gd name="adj1" fmla="val 17456405"/>
              <a:gd name="adj2" fmla="val 40184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C5DD756-40DC-A9ED-B720-82F5919E384F}"/>
              </a:ext>
            </a:extLst>
          </p:cNvPr>
          <p:cNvSpPr/>
          <p:nvPr/>
        </p:nvSpPr>
        <p:spPr>
          <a:xfrm rot="20388825" flipH="1">
            <a:off x="5593471" y="4451517"/>
            <a:ext cx="335883" cy="758450"/>
          </a:xfrm>
          <a:prstGeom prst="arc">
            <a:avLst>
              <a:gd name="adj1" fmla="val 17456405"/>
              <a:gd name="adj2" fmla="val 31878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CBB827D-1826-4F31-5740-DB0481E20F06}"/>
              </a:ext>
            </a:extLst>
          </p:cNvPr>
          <p:cNvSpPr/>
          <p:nvPr/>
        </p:nvSpPr>
        <p:spPr>
          <a:xfrm rot="6575403">
            <a:off x="5387689" y="4393849"/>
            <a:ext cx="94703" cy="203458"/>
          </a:xfrm>
          <a:prstGeom prst="arc">
            <a:avLst>
              <a:gd name="adj1" fmla="val 17456405"/>
              <a:gd name="adj2" fmla="val 410019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52B7C41-D184-E783-34BB-55C409D6AAC1}"/>
              </a:ext>
            </a:extLst>
          </p:cNvPr>
          <p:cNvSpPr/>
          <p:nvPr/>
        </p:nvSpPr>
        <p:spPr>
          <a:xfrm rot="18737225" flipH="1">
            <a:off x="5941447" y="3689675"/>
            <a:ext cx="696791" cy="2412996"/>
          </a:xfrm>
          <a:prstGeom prst="arc">
            <a:avLst>
              <a:gd name="adj1" fmla="val 17456405"/>
              <a:gd name="adj2" fmla="val 407799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2E3EDD4-1F23-AC82-4458-F95BBB6564AF}"/>
              </a:ext>
            </a:extLst>
          </p:cNvPr>
          <p:cNvSpPr/>
          <p:nvPr/>
        </p:nvSpPr>
        <p:spPr>
          <a:xfrm rot="16200000" flipH="1">
            <a:off x="6172085" y="2474243"/>
            <a:ext cx="952293" cy="3454660"/>
          </a:xfrm>
          <a:prstGeom prst="arc">
            <a:avLst>
              <a:gd name="adj1" fmla="val 17456405"/>
              <a:gd name="adj2" fmla="val 413585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A802F-0597-C32C-0CBB-F40A0A557D84}"/>
              </a:ext>
            </a:extLst>
          </p:cNvPr>
          <p:cNvSpPr txBox="1"/>
          <p:nvPr/>
        </p:nvSpPr>
        <p:spPr>
          <a:xfrm>
            <a:off x="5240046" y="3140785"/>
            <a:ext cx="964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Fairbanks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5957C-F8A9-4255-2F83-C11A8F8A4319}"/>
              </a:ext>
            </a:extLst>
          </p:cNvPr>
          <p:cNvSpPr txBox="1"/>
          <p:nvPr/>
        </p:nvSpPr>
        <p:spPr>
          <a:xfrm>
            <a:off x="4475684" y="4643126"/>
            <a:ext cx="1007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Edmonton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1E7BC-BDA0-7006-AE1D-26229E10FF71}"/>
              </a:ext>
            </a:extLst>
          </p:cNvPr>
          <p:cNvSpPr txBox="1"/>
          <p:nvPr/>
        </p:nvSpPr>
        <p:spPr>
          <a:xfrm>
            <a:off x="4688168" y="4134692"/>
            <a:ext cx="5293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NLK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E6E9D-D112-3C2D-8CFB-A692101CF119}"/>
              </a:ext>
            </a:extLst>
          </p:cNvPr>
          <p:cNvSpPr txBox="1"/>
          <p:nvPr/>
        </p:nvSpPr>
        <p:spPr>
          <a:xfrm>
            <a:off x="5162880" y="5195108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NDK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AD803-B3D6-C538-74BC-E464583AA806}"/>
              </a:ext>
            </a:extLst>
          </p:cNvPr>
          <p:cNvSpPr txBox="1"/>
          <p:nvPr/>
        </p:nvSpPr>
        <p:spPr>
          <a:xfrm>
            <a:off x="6632984" y="5657630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0FD23"/>
                </a:solidFill>
              </a:rPr>
              <a:t>NAA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03AC6-286F-DBE8-1A86-2FD0F7AFD20C}"/>
              </a:ext>
            </a:extLst>
          </p:cNvPr>
          <p:cNvSpPr txBox="1"/>
          <p:nvPr/>
        </p:nvSpPr>
        <p:spPr>
          <a:xfrm>
            <a:off x="7653814" y="4643126"/>
            <a:ext cx="56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80FD23"/>
                </a:solidFill>
              </a:rPr>
              <a:t>NRK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C2B368-56FC-3EB5-64A9-31C24ABAD1EA}"/>
              </a:ext>
            </a:extLst>
          </p:cNvPr>
          <p:cNvSpPr txBox="1"/>
          <p:nvPr/>
        </p:nvSpPr>
        <p:spPr>
          <a:xfrm>
            <a:off x="4688168" y="641178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University of Otago website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CF61BA-B618-3595-4986-35D284ABB0A5}"/>
              </a:ext>
            </a:extLst>
          </p:cNvPr>
          <p:cNvSpPr/>
          <p:nvPr/>
        </p:nvSpPr>
        <p:spPr>
          <a:xfrm>
            <a:off x="5561156" y="3486021"/>
            <a:ext cx="165874" cy="164943"/>
          </a:xfrm>
          <a:prstGeom prst="ellipse">
            <a:avLst/>
          </a:prstGeom>
          <a:solidFill>
            <a:srgbClr val="00A9E0">
              <a:alpha val="4784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C15184-7FCF-9A01-C99E-59104ECC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82" y="1589721"/>
            <a:ext cx="6674418" cy="455073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37D5E718-A045-81AF-4F9C-62415121257B}"/>
              </a:ext>
            </a:extLst>
          </p:cNvPr>
          <p:cNvSpPr/>
          <p:nvPr/>
        </p:nvSpPr>
        <p:spPr>
          <a:xfrm>
            <a:off x="264043" y="1951387"/>
            <a:ext cx="3301465" cy="1218051"/>
          </a:xfrm>
          <a:prstGeom prst="ellipse">
            <a:avLst/>
          </a:prstGeom>
          <a:solidFill>
            <a:srgbClr val="00A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PFISR – Precipitating Energy Flux with time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EC6DF3-AF56-ECA2-DE56-B9F462BFAB23}"/>
              </a:ext>
            </a:extLst>
          </p:cNvPr>
          <p:cNvSpPr/>
          <p:nvPr/>
        </p:nvSpPr>
        <p:spPr>
          <a:xfrm>
            <a:off x="7118911" y="3078713"/>
            <a:ext cx="2299781" cy="142549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THEMIS ASIs – When we see pulsating aurora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B6098-E46B-EC65-3AB9-6F539FC00C30}"/>
              </a:ext>
            </a:extLst>
          </p:cNvPr>
          <p:cNvSpPr/>
          <p:nvPr/>
        </p:nvSpPr>
        <p:spPr>
          <a:xfrm>
            <a:off x="1410789" y="5086115"/>
            <a:ext cx="2630014" cy="11916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Arase – Timing of substorm injections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ACE701-3E5B-4941-32FD-4F9162B76A9F}"/>
              </a:ext>
            </a:extLst>
          </p:cNvPr>
          <p:cNvSpPr/>
          <p:nvPr/>
        </p:nvSpPr>
        <p:spPr>
          <a:xfrm>
            <a:off x="394537" y="3564308"/>
            <a:ext cx="3348133" cy="1331865"/>
          </a:xfrm>
          <a:prstGeom prst="ellipse">
            <a:avLst/>
          </a:prstGeom>
          <a:solidFill>
            <a:srgbClr val="FF69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AARDDVARK VLF Network -  when and where precipitation occurs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F4A02D-8587-EE8D-FD9A-43DED318E750}"/>
              </a:ext>
            </a:extLst>
          </p:cNvPr>
          <p:cNvSpPr/>
          <p:nvPr/>
        </p:nvSpPr>
        <p:spPr>
          <a:xfrm>
            <a:off x="3965608" y="2810577"/>
            <a:ext cx="326745" cy="330208"/>
          </a:xfrm>
          <a:prstGeom prst="ellipse">
            <a:avLst/>
          </a:prstGeom>
          <a:solidFill>
            <a:srgbClr val="00A9E0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FA602C-05A2-898B-975C-6E739613212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453041" y="2673223"/>
            <a:ext cx="560418" cy="185712"/>
          </a:xfrm>
          <a:prstGeom prst="straightConnector1">
            <a:avLst/>
          </a:prstGeom>
          <a:ln w="76200">
            <a:solidFill>
              <a:srgbClr val="00A9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13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96CC-1113-D35C-846B-76CEDBAD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78" y="221284"/>
            <a:ext cx="8730322" cy="77624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First we need to find a baseline amplitude</a:t>
            </a:r>
            <a:r>
              <a:rPr lang="en-US" sz="3200"/>
              <a:t> (QDC)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9E69-1247-3584-0609-8DE5E767D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9" y="4009943"/>
            <a:ext cx="8275246" cy="2157411"/>
          </a:xfrm>
        </p:spPr>
        <p:txBody>
          <a:bodyPr>
            <a:normAutofit/>
          </a:bodyPr>
          <a:lstStyle/>
          <a:p>
            <a:r>
              <a:rPr lang="en-US" sz="1800"/>
              <a:t>We want to find what amplitude curve should look like without influences of precipitation, this is the baseline or quiet day curve (QDC)</a:t>
            </a:r>
          </a:p>
          <a:p>
            <a:r>
              <a:rPr lang="en-US" sz="1800"/>
              <a:t>We complied a list of times when there was minimal geomagnetic activity that showed in the magnetometers over path locations</a:t>
            </a:r>
          </a:p>
          <a:p>
            <a:r>
              <a:rPr lang="en-US" sz="1800"/>
              <a:t>Computed a running average over all the designated quiet times and further adjusted the quiet day curves to best match the event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26260-4A48-9D0D-D052-83A01540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32" y="944568"/>
            <a:ext cx="6857307" cy="3065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19238-0C5D-CA97-316C-E2E589FFA26F}"/>
              </a:ext>
            </a:extLst>
          </p:cNvPr>
          <p:cNvSpPr txBox="1"/>
          <p:nvPr/>
        </p:nvSpPr>
        <p:spPr>
          <a:xfrm rot="16200000">
            <a:off x="1005602" y="1882286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151515"/>
                </a:solidFill>
              </a:rPr>
              <a:t>(dB)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E473C-633E-5A3A-AAF4-2F605CB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23" y="776586"/>
            <a:ext cx="7222067" cy="32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8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University of Iow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CCDD9754E9B40B13882595ECD5F7A" ma:contentTypeVersion="0" ma:contentTypeDescription="Create a new document." ma:contentTypeScope="" ma:versionID="48ffdc5cb6ca8bf97cbe1bd0206e10b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21B56A-5C82-479A-80D0-662CC28B93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14B8143-C3D6-460D-830C-A8DBEE855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7FFD54-27B0-415C-8654-D843242BD071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12945</TotalTime>
  <Words>1163</Words>
  <Application>Microsoft Office PowerPoint</Application>
  <PresentationFormat>On-screen Show (4:3)</PresentationFormat>
  <Paragraphs>122</Paragraphs>
  <Slides>22</Slides>
  <Notes>2</Notes>
  <HiddenSlides>2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Roboto</vt:lpstr>
      <vt:lpstr>Roboto Black</vt:lpstr>
      <vt:lpstr>Office Theme</vt:lpstr>
      <vt:lpstr>Determining Size of a Precipitation Event with AARDDVARK system of VLF radio wave receivers</vt:lpstr>
      <vt:lpstr>Pulsating aurora is important to understand energy flow between M-I</vt:lpstr>
      <vt:lpstr>Pulsating aurora has an influence on ozone loss</vt:lpstr>
      <vt:lpstr>Pulsating aurora during the night of March 5th 2022</vt:lpstr>
      <vt:lpstr>With ISR data we can calculate energy flux at one point</vt:lpstr>
      <vt:lpstr>AARDDVARK is a global network of VLF receivers and transmitters</vt:lpstr>
      <vt:lpstr>Several AARDDVARK paths overlap the pulsating aurora region</vt:lpstr>
      <vt:lpstr>Piecing all our data sources together</vt:lpstr>
      <vt:lpstr>First we need to find a baseline amplitude (QDC)</vt:lpstr>
      <vt:lpstr>To see the perturbations more clearly, we subtract off the QDC</vt:lpstr>
      <vt:lpstr>To see the perturbations more clearly, we subtract off the QDC</vt:lpstr>
      <vt:lpstr>Some paths have less perturbations </vt:lpstr>
      <vt:lpstr>We see perturbations associated with injections and precipitating high energy fluxes</vt:lpstr>
      <vt:lpstr>We see perturbations associated with injections and precipitating high energy fluxes</vt:lpstr>
      <vt:lpstr>Mosaic movie of the pulsating aurora and path perturbations</vt:lpstr>
      <vt:lpstr>Some representative time stamps</vt:lpstr>
      <vt:lpstr>PowerPoint Presentation</vt:lpstr>
      <vt:lpstr>Summary and Future work</vt:lpstr>
      <vt:lpstr>References</vt:lpstr>
      <vt:lpstr>The whole movie</vt:lpstr>
      <vt:lpstr>To see the perturbations more clearly, we subtract off the QDC</vt:lpstr>
      <vt:lpstr>Talk Outline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ryan-potter@uiowa.edu</dc:creator>
  <cp:lastModifiedBy>McLennan, Jodie</cp:lastModifiedBy>
  <cp:revision>286</cp:revision>
  <dcterms:created xsi:type="dcterms:W3CDTF">2020-01-21T18:13:39Z</dcterms:created>
  <dcterms:modified xsi:type="dcterms:W3CDTF">2024-10-03T06:47:53Z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0x010100579CCDD9754E9B40B13882595ECD5F7A</vt:lpwstr>
  </property>
</Properties>
</file>